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67"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 id="290" r:id="rId17"/>
    <p:sldId id="291" r:id="rId18"/>
    <p:sldId id="284" r:id="rId19"/>
    <p:sldId id="285" r:id="rId20"/>
    <p:sldId id="286" r:id="rId21"/>
    <p:sldId id="287" r:id="rId22"/>
    <p:sldId id="288" r:id="rId23"/>
    <p:sldId id="289"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7" r:id="rId49"/>
    <p:sldId id="318" r:id="rId50"/>
    <p:sldId id="319" r:id="rId51"/>
    <p:sldId id="320" r:id="rId52"/>
    <p:sldId id="321" r:id="rId53"/>
    <p:sldId id="322" r:id="rId54"/>
    <p:sldId id="323" r:id="rId55"/>
    <p:sldId id="324" r:id="rId56"/>
    <p:sldId id="325" r:id="rId57"/>
    <p:sldId id="326" r:id="rId58"/>
    <p:sldId id="327" r:id="rId59"/>
    <p:sldId id="328" r:id="rId60"/>
    <p:sldId id="329" r:id="rId61"/>
    <p:sldId id="330" r:id="rId62"/>
    <p:sldId id="346" r:id="rId63"/>
    <p:sldId id="331" r:id="rId64"/>
    <p:sldId id="332" r:id="rId65"/>
    <p:sldId id="333" r:id="rId66"/>
    <p:sldId id="334" r:id="rId67"/>
    <p:sldId id="335" r:id="rId68"/>
    <p:sldId id="336" r:id="rId69"/>
    <p:sldId id="337" r:id="rId70"/>
    <p:sldId id="338" r:id="rId71"/>
    <p:sldId id="339" r:id="rId72"/>
    <p:sldId id="340" r:id="rId73"/>
    <p:sldId id="341" r:id="rId74"/>
    <p:sldId id="342" r:id="rId75"/>
    <p:sldId id="343" r:id="rId76"/>
    <p:sldId id="344" r:id="rId77"/>
    <p:sldId id="345"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469" autoAdjust="0"/>
  </p:normalViewPr>
  <p:slideViewPr>
    <p:cSldViewPr>
      <p:cViewPr varScale="1">
        <p:scale>
          <a:sx n="103" d="100"/>
          <a:sy n="103" d="100"/>
        </p:scale>
        <p:origin x="-510"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EC249B-AB41-4F56-8F5C-FD33CB5DE151}" type="datetimeFigureOut">
              <a:rPr lang="en-US" smtClean="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C249B-AB41-4F56-8F5C-FD33CB5DE151}" type="datetimeFigureOut">
              <a:rPr lang="en-US" smtClean="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C249B-AB41-4F56-8F5C-FD33CB5DE151}" type="datetimeFigureOut">
              <a:rPr lang="en-US" smtClean="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162050" y="6243638"/>
            <a:ext cx="1905000" cy="457200"/>
          </a:xfrm>
        </p:spPr>
        <p:txBody>
          <a:bodyPr/>
          <a:lstStyle>
            <a:lvl1pPr>
              <a:defRPr/>
            </a:lvl1pPr>
          </a:lstStyle>
          <a:p>
            <a:endParaRPr lang="en-US" altLang="en-US"/>
          </a:p>
        </p:txBody>
      </p:sp>
      <p:sp>
        <p:nvSpPr>
          <p:cNvPr id="6" name="Footer Placeholder 5"/>
          <p:cNvSpPr>
            <a:spLocks noGrp="1"/>
          </p:cNvSpPr>
          <p:nvPr>
            <p:ph type="ftr" sz="quarter" idx="11"/>
          </p:nvPr>
        </p:nvSpPr>
        <p:spPr>
          <a:xfrm>
            <a:off x="3657600" y="6243638"/>
            <a:ext cx="28956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7042150" y="6243638"/>
            <a:ext cx="1905000" cy="457200"/>
          </a:xfrm>
        </p:spPr>
        <p:txBody>
          <a:bodyPr/>
          <a:lstStyle>
            <a:lvl1pPr>
              <a:defRPr/>
            </a:lvl1pPr>
          </a:lstStyle>
          <a:p>
            <a:fld id="{242941E6-A65E-4FEE-A2AF-B53E83C9103A}" type="slidenum">
              <a:rPr lang="en-US" altLang="en-US"/>
              <a:pPr/>
              <a:t>‹#›</a:t>
            </a:fld>
            <a:endParaRPr lang="en-US" altLang="en-US"/>
          </a:p>
        </p:txBody>
      </p:sp>
    </p:spTree>
    <p:extLst>
      <p:ext uri="{BB962C8B-B14F-4D97-AF65-F5344CB8AC3E}">
        <p14:creationId xmlns:p14="http://schemas.microsoft.com/office/powerpoint/2010/main" val="707407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150938" y="214313"/>
            <a:ext cx="7793037" cy="1462087"/>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1826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450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1826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1450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1162050" y="6243638"/>
            <a:ext cx="1905000" cy="457200"/>
          </a:xfrm>
        </p:spPr>
        <p:txBody>
          <a:bodyPr/>
          <a:lstStyle>
            <a:lvl1pPr>
              <a:defRPr/>
            </a:lvl1pPr>
          </a:lstStyle>
          <a:p>
            <a:endParaRPr lang="en-US" altLang="en-US"/>
          </a:p>
        </p:txBody>
      </p:sp>
      <p:sp>
        <p:nvSpPr>
          <p:cNvPr id="8" name="Footer Placeholder 7"/>
          <p:cNvSpPr>
            <a:spLocks noGrp="1"/>
          </p:cNvSpPr>
          <p:nvPr>
            <p:ph type="ftr" sz="quarter" idx="11"/>
          </p:nvPr>
        </p:nvSpPr>
        <p:spPr>
          <a:xfrm>
            <a:off x="3657600" y="6243638"/>
            <a:ext cx="2895600" cy="457200"/>
          </a:xfrm>
        </p:spPr>
        <p:txBody>
          <a:bodyPr/>
          <a:lstStyle>
            <a:lvl1pPr>
              <a:defRPr/>
            </a:lvl1pPr>
          </a:lstStyle>
          <a:p>
            <a:endParaRPr lang="en-US" altLang="en-US"/>
          </a:p>
        </p:txBody>
      </p:sp>
      <p:sp>
        <p:nvSpPr>
          <p:cNvPr id="9" name="Slide Number Placeholder 8"/>
          <p:cNvSpPr>
            <a:spLocks noGrp="1"/>
          </p:cNvSpPr>
          <p:nvPr>
            <p:ph type="sldNum" sz="quarter" idx="12"/>
          </p:nvPr>
        </p:nvSpPr>
        <p:spPr>
          <a:xfrm>
            <a:off x="7042150" y="6243638"/>
            <a:ext cx="1905000" cy="457200"/>
          </a:xfrm>
        </p:spPr>
        <p:txBody>
          <a:bodyPr/>
          <a:lstStyle>
            <a:lvl1pPr>
              <a:defRPr/>
            </a:lvl1pPr>
          </a:lstStyle>
          <a:p>
            <a:fld id="{2CF2E743-2A6E-4DD1-A0D1-CAD0F175BA66}" type="slidenum">
              <a:rPr lang="en-US" altLang="en-US"/>
              <a:pPr/>
              <a:t>‹#›</a:t>
            </a:fld>
            <a:endParaRPr lang="en-US" altLang="en-US"/>
          </a:p>
        </p:txBody>
      </p:sp>
    </p:spTree>
    <p:extLst>
      <p:ext uri="{BB962C8B-B14F-4D97-AF65-F5344CB8AC3E}">
        <p14:creationId xmlns:p14="http://schemas.microsoft.com/office/powerpoint/2010/main" val="1063729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450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1450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1162050" y="6243638"/>
            <a:ext cx="19050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657600" y="6243638"/>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7042150" y="6243638"/>
            <a:ext cx="1905000" cy="457200"/>
          </a:xfrm>
        </p:spPr>
        <p:txBody>
          <a:bodyPr/>
          <a:lstStyle>
            <a:lvl1pPr>
              <a:defRPr/>
            </a:lvl1pPr>
          </a:lstStyle>
          <a:p>
            <a:fld id="{68A8AA8A-390B-480C-8817-C124C3CC7934}" type="slidenum">
              <a:rPr lang="en-US" altLang="en-US"/>
              <a:pPr/>
              <a:t>‹#›</a:t>
            </a:fld>
            <a:endParaRPr lang="en-US" altLang="en-US"/>
          </a:p>
        </p:txBody>
      </p:sp>
    </p:spTree>
    <p:extLst>
      <p:ext uri="{BB962C8B-B14F-4D97-AF65-F5344CB8AC3E}">
        <p14:creationId xmlns:p14="http://schemas.microsoft.com/office/powerpoint/2010/main" val="597601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450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1450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1162050" y="6243638"/>
            <a:ext cx="19050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657600" y="6243638"/>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7042150" y="6243638"/>
            <a:ext cx="1905000" cy="457200"/>
          </a:xfrm>
        </p:spPr>
        <p:txBody>
          <a:bodyPr/>
          <a:lstStyle>
            <a:lvl1pPr>
              <a:defRPr/>
            </a:lvl1pPr>
          </a:lstStyle>
          <a:p>
            <a:fld id="{7709A152-280A-48B9-B6A8-287066329E9D}" type="slidenum">
              <a:rPr lang="en-US" altLang="en-US"/>
              <a:pPr/>
              <a:t>‹#›</a:t>
            </a:fld>
            <a:endParaRPr lang="en-US" altLang="en-US"/>
          </a:p>
        </p:txBody>
      </p:sp>
    </p:spTree>
    <p:extLst>
      <p:ext uri="{BB962C8B-B14F-4D97-AF65-F5344CB8AC3E}">
        <p14:creationId xmlns:p14="http://schemas.microsoft.com/office/powerpoint/2010/main" val="98164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1826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1826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1162050" y="6243638"/>
            <a:ext cx="19050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657600" y="6243638"/>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7042150" y="6243638"/>
            <a:ext cx="1905000" cy="457200"/>
          </a:xfrm>
        </p:spPr>
        <p:txBody>
          <a:bodyPr/>
          <a:lstStyle>
            <a:lvl1pPr>
              <a:defRPr/>
            </a:lvl1pPr>
          </a:lstStyle>
          <a:p>
            <a:fld id="{C6C5AD56-8737-426B-97F7-EC711FD3D34F}" type="slidenum">
              <a:rPr lang="en-US" altLang="en-US"/>
              <a:pPr/>
              <a:t>‹#›</a:t>
            </a:fld>
            <a:endParaRPr lang="en-US" altLang="en-US"/>
          </a:p>
        </p:txBody>
      </p:sp>
    </p:spTree>
    <p:extLst>
      <p:ext uri="{BB962C8B-B14F-4D97-AF65-F5344CB8AC3E}">
        <p14:creationId xmlns:p14="http://schemas.microsoft.com/office/powerpoint/2010/main" val="2848644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C249B-AB41-4F56-8F5C-FD33CB5DE151}" type="datetimeFigureOut">
              <a:rPr lang="en-US" smtClean="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EC249B-AB41-4F56-8F5C-FD33CB5DE151}" type="datetimeFigureOut">
              <a:rPr lang="en-US" smtClean="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FEC249B-AB41-4F56-8F5C-FD33CB5DE151}" type="datetimeFigureOut">
              <a:rPr lang="en-US" smtClean="0"/>
              <a:pPr/>
              <a:t>8/29/2023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EC249B-AB41-4F56-8F5C-FD33CB5DE151}" type="datetimeFigureOut">
              <a:rPr lang="en-US" smtClean="0"/>
              <a:pPr/>
              <a:t>8/29/2023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EC249B-AB41-4F56-8F5C-FD33CB5DE151}" type="datetimeFigureOut">
              <a:rPr lang="en-US" smtClean="0"/>
              <a:pPr/>
              <a:t>8/29/2023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EC249B-AB41-4F56-8F5C-FD33CB5DE151}" type="datetimeFigureOut">
              <a:rPr lang="en-US" smtClean="0"/>
              <a:pPr/>
              <a:t>8/29/2023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325B49-AEF3-491D-84D6-C3B70C33EF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EC249B-AB41-4F56-8F5C-FD33CB5DE151}" type="datetimeFigureOut">
              <a:rPr lang="en-US" smtClean="0"/>
              <a:pPr/>
              <a:t>8/29/2023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325B49-AEF3-491D-84D6-C3B70C33EFB5}"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6FEC249B-AB41-4F56-8F5C-FD33CB5DE151}" type="datetimeFigureOut">
              <a:rPr lang="en-US" smtClean="0"/>
              <a:pPr/>
              <a:t>8/29/2023</a:t>
            </a:fld>
            <a:endParaRPr lang="en-US"/>
          </a:p>
        </p:txBody>
      </p:sp>
      <p:sp>
        <p:nvSpPr>
          <p:cNvPr id="9" name="Slide Number Placeholder 8"/>
          <p:cNvSpPr>
            <a:spLocks noGrp="1"/>
          </p:cNvSpPr>
          <p:nvPr>
            <p:ph type="sldNum" sz="quarter" idx="11"/>
          </p:nvPr>
        </p:nvSpPr>
        <p:spPr/>
        <p:txBody>
          <a:bodyPr/>
          <a:lstStyle/>
          <a:p>
            <a:fld id="{A6325B49-AEF3-491D-84D6-C3B70C33EFB5}"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A6325B49-AEF3-491D-84D6-C3B70C33EFB5}"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6FEC249B-AB41-4F56-8F5C-FD33CB5DE151}" type="datetimeFigureOut">
              <a:rPr lang="en-US" smtClean="0"/>
              <a:pPr/>
              <a:t>8/29/2023</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13.xml"/><Relationship Id="rId5" Type="http://schemas.openxmlformats.org/officeDocument/2006/relationships/image" Target="../media/image13.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wmf"/><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6.xml"/><Relationship Id="rId4" Type="http://schemas.openxmlformats.org/officeDocument/2006/relationships/image" Target="../media/image49.jpeg"/></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3.xml"/><Relationship Id="rId5" Type="http://schemas.openxmlformats.org/officeDocument/2006/relationships/image" Target="../media/image56.jpeg"/><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3.xml"/><Relationship Id="rId5" Type="http://schemas.openxmlformats.org/officeDocument/2006/relationships/image" Target="../media/image60.jpeg"/><Relationship Id="rId4" Type="http://schemas.openxmlformats.org/officeDocument/2006/relationships/image" Target="../media/image59.jpeg"/></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4.xml"/><Relationship Id="rId4" Type="http://schemas.openxmlformats.org/officeDocument/2006/relationships/image" Target="../media/image63.jpeg"/></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3.xml"/><Relationship Id="rId5" Type="http://schemas.openxmlformats.org/officeDocument/2006/relationships/image" Target="../media/image69.jpeg"/><Relationship Id="rId4" Type="http://schemas.openxmlformats.org/officeDocument/2006/relationships/image" Target="../media/image68.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3.xml"/><Relationship Id="rId5" Type="http://schemas.openxmlformats.org/officeDocument/2006/relationships/image" Target="../media/image74.jpeg"/><Relationship Id="rId4" Type="http://schemas.openxmlformats.org/officeDocument/2006/relationships/image" Target="../media/image73.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r>
              <a:rPr lang="en-US" altLang="en-US" dirty="0" smtClean="0"/>
              <a:t>Eczema</a:t>
            </a:r>
            <a:endParaRPr lang="en-US" altLang="en-US" dirty="0"/>
          </a:p>
        </p:txBody>
      </p:sp>
      <p:sp>
        <p:nvSpPr>
          <p:cNvPr id="2051" name="Rectangle 3"/>
          <p:cNvSpPr>
            <a:spLocks noGrp="1" noChangeArrowheads="1"/>
          </p:cNvSpPr>
          <p:nvPr>
            <p:ph type="subTitle" idx="1"/>
          </p:nvPr>
        </p:nvSpPr>
        <p:spPr/>
        <p:txBody>
          <a:bodyPr/>
          <a:lstStyle/>
          <a:p>
            <a:endParaRPr lang="en-US" altLang="en-US"/>
          </a:p>
        </p:txBody>
      </p:sp>
    </p:spTree>
    <p:extLst>
      <p:ext uri="{BB962C8B-B14F-4D97-AF65-F5344CB8AC3E}">
        <p14:creationId xmlns:p14="http://schemas.microsoft.com/office/powerpoint/2010/main" val="36894594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Clinical image</a:t>
            </a:r>
          </a:p>
        </p:txBody>
      </p:sp>
      <p:sp>
        <p:nvSpPr>
          <p:cNvPr id="2" name="Text Placeholder 1"/>
          <p:cNvSpPr>
            <a:spLocks noGrp="1"/>
          </p:cNvSpPr>
          <p:nvPr>
            <p:ph type="body" idx="1"/>
          </p:nvPr>
        </p:nvSpPr>
        <p:spPr/>
        <p:txBody>
          <a:bodyPr/>
          <a:lstStyle/>
          <a:p>
            <a:endParaRPr lang="en-US"/>
          </a:p>
        </p:txBody>
      </p:sp>
      <p:sp>
        <p:nvSpPr>
          <p:cNvPr id="3" name="Content Placeholder 2"/>
          <p:cNvSpPr>
            <a:spLocks noGrp="1"/>
          </p:cNvSpPr>
          <p:nvPr>
            <p:ph sz="half" idx="2"/>
          </p:nvPr>
        </p:nvSpPr>
        <p:spPr/>
        <p:txBody>
          <a:bodyPr>
            <a:normAutofit fontScale="77500" lnSpcReduction="20000"/>
          </a:bodyPr>
          <a:lstStyle/>
          <a:p>
            <a:r>
              <a:rPr lang="en-US" dirty="0"/>
              <a:t>Although ACD may present with a localized, well-demarcated skin eruption most commonly on the hands or face, it can also be more widespread. </a:t>
            </a:r>
            <a:endParaRPr lang="sr-Latn-RS" dirty="0" smtClean="0"/>
          </a:p>
          <a:p>
            <a:r>
              <a:rPr lang="en-US" dirty="0" smtClean="0"/>
              <a:t>For </a:t>
            </a:r>
            <a:r>
              <a:rPr lang="en-US" dirty="0"/>
              <a:t>example, rinse-off products such as shampoo or body wash may come into contact with many parts of the body, leading to a more diffuse </a:t>
            </a:r>
            <a:r>
              <a:rPr lang="en-US" dirty="0" smtClean="0"/>
              <a:t>presentation.</a:t>
            </a:r>
            <a:endParaRPr lang="sr-Latn-RS" dirty="0" smtClean="0"/>
          </a:p>
          <a:p>
            <a:r>
              <a:rPr lang="en-US" dirty="0" smtClean="0"/>
              <a:t>Additionally</a:t>
            </a:r>
            <a:r>
              <a:rPr lang="en-US" dirty="0"/>
              <a:t>, in cases where the patient systemically consumes an allergen, a more diffuse cutaneous reaction may occur.</a:t>
            </a:r>
          </a:p>
        </p:txBody>
      </p:sp>
      <p:sp>
        <p:nvSpPr>
          <p:cNvPr id="4" name="Text Placeholder 3"/>
          <p:cNvSpPr>
            <a:spLocks noGrp="1"/>
          </p:cNvSpPr>
          <p:nvPr>
            <p:ph type="body" sz="quarter" idx="3"/>
          </p:nvPr>
        </p:nvSpPr>
        <p:spPr/>
        <p:txBody>
          <a:bodyPr/>
          <a:lstStyle/>
          <a:p>
            <a:endParaRPr lang="en-US"/>
          </a:p>
        </p:txBody>
      </p:sp>
      <p:sp>
        <p:nvSpPr>
          <p:cNvPr id="5" name="Content Placeholder 4"/>
          <p:cNvSpPr>
            <a:spLocks noGrp="1"/>
          </p:cNvSpPr>
          <p:nvPr>
            <p:ph sz="quarter" idx="4"/>
          </p:nvPr>
        </p:nvSpPr>
        <p:spPr/>
        <p:txBody>
          <a:bodyPr/>
          <a:lstStyle/>
          <a:p>
            <a:endParaRPr lang="en-US"/>
          </a:p>
        </p:txBody>
      </p:sp>
      <p:pic>
        <p:nvPicPr>
          <p:cNvPr id="19462" name="Picture 6"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412776"/>
            <a:ext cx="38100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0766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Prognosis</a:t>
            </a:r>
          </a:p>
        </p:txBody>
      </p:sp>
      <p:sp>
        <p:nvSpPr>
          <p:cNvPr id="20483" name="Rectangle 3"/>
          <p:cNvSpPr>
            <a:spLocks noGrp="1" noChangeArrowheads="1"/>
          </p:cNvSpPr>
          <p:nvPr>
            <p:ph type="body" idx="1"/>
          </p:nvPr>
        </p:nvSpPr>
        <p:spPr/>
        <p:txBody>
          <a:bodyPr/>
          <a:lstStyle/>
          <a:p>
            <a:endParaRPr lang="sr-Cyrl-CS" altLang="en-US" dirty="0"/>
          </a:p>
          <a:p>
            <a:endParaRPr lang="sr-Cyrl-CS" altLang="en-US" dirty="0"/>
          </a:p>
          <a:p>
            <a:r>
              <a:rPr lang="en-US" altLang="en-US" dirty="0"/>
              <a:t>This disease stays with the affected populations throughout their lives. Strict avoidance of the allergen needs to be the implemented strategy. Management of the inflammatory response is the essential goal in treatment.</a:t>
            </a:r>
          </a:p>
        </p:txBody>
      </p:sp>
    </p:spTree>
    <p:extLst>
      <p:ext uri="{BB962C8B-B14F-4D97-AF65-F5344CB8AC3E}">
        <p14:creationId xmlns:p14="http://schemas.microsoft.com/office/powerpoint/2010/main" val="17827425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sr-Latn-RS" altLang="en-US" dirty="0" smtClean="0"/>
              <a:t>Pathohistology</a:t>
            </a:r>
            <a:endParaRPr lang="en-US" altLang="en-US" dirty="0"/>
          </a:p>
        </p:txBody>
      </p:sp>
      <p:pic>
        <p:nvPicPr>
          <p:cNvPr id="21509" name="Picture 5" descr="http://missinglink.ucsf.edu/lm/DermatologyGlossary/img/Dermatology%20Glossary/Glossary%20Histo%20Images/spongiotic_dermatitis_with_eosinophils_low_pow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921" y="1330647"/>
            <a:ext cx="5904656" cy="5338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618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smtClean="0"/>
              <a:t>Diagnosis</a:t>
            </a:r>
            <a:endParaRPr lang="en-US" altLang="en-US" dirty="0"/>
          </a:p>
        </p:txBody>
      </p:sp>
      <p:sp>
        <p:nvSpPr>
          <p:cNvPr id="22531" name="Rectangle 3"/>
          <p:cNvSpPr>
            <a:spLocks noGrp="1" noChangeArrowheads="1"/>
          </p:cNvSpPr>
          <p:nvPr>
            <p:ph type="body" idx="1"/>
          </p:nvPr>
        </p:nvSpPr>
        <p:spPr/>
        <p:txBody>
          <a:bodyPr>
            <a:normAutofit/>
          </a:bodyPr>
          <a:lstStyle/>
          <a:p>
            <a:r>
              <a:rPr lang="en-US" altLang="en-US" dirty="0" smtClean="0"/>
              <a:t>A </a:t>
            </a:r>
            <a:r>
              <a:rPr lang="en-US" altLang="en-US" dirty="0"/>
              <a:t>good clinical evaluation of allergic contact dermatitis involves a detailed </a:t>
            </a:r>
            <a:r>
              <a:rPr lang="en-US" altLang="en-US" dirty="0">
                <a:solidFill>
                  <a:srgbClr val="FF0000"/>
                </a:solidFill>
              </a:rPr>
              <a:t>history</a:t>
            </a:r>
            <a:r>
              <a:rPr lang="en-US" altLang="en-US" dirty="0"/>
              <a:t> and </a:t>
            </a:r>
            <a:r>
              <a:rPr lang="en-US" altLang="en-US" dirty="0">
                <a:solidFill>
                  <a:srgbClr val="FF0000"/>
                </a:solidFill>
              </a:rPr>
              <a:t>physica</a:t>
            </a:r>
            <a:r>
              <a:rPr lang="en-US" altLang="en-US" dirty="0"/>
              <a:t>l. The morphology and location of the dermatitis is often the best indicator of the offending agent. </a:t>
            </a:r>
            <a:endParaRPr lang="sr-Latn-RS" altLang="en-US" dirty="0" smtClean="0"/>
          </a:p>
          <a:p>
            <a:r>
              <a:rPr lang="en-US" altLang="en-US" dirty="0" smtClean="0">
                <a:solidFill>
                  <a:srgbClr val="FF0000"/>
                </a:solidFill>
              </a:rPr>
              <a:t>Patch </a:t>
            </a:r>
            <a:r>
              <a:rPr lang="en-US" altLang="en-US" dirty="0">
                <a:solidFill>
                  <a:srgbClr val="FF0000"/>
                </a:solidFill>
              </a:rPr>
              <a:t>test</a:t>
            </a:r>
            <a:r>
              <a:rPr lang="en-US" altLang="en-US" dirty="0"/>
              <a:t>ing is the gold standard to confirm the diagnosis and should be performed when ACD is suspected in patients with persistent symptoms. Patch testing can help determine the allergen to avoid future exposure. While patch testing is easy to perform, the test may be over-utilized, leading to higher costs for the patient. </a:t>
            </a:r>
            <a:endParaRPr lang="sr-Latn-RS" altLang="en-US" dirty="0" smtClean="0"/>
          </a:p>
          <a:p>
            <a:r>
              <a:rPr lang="en-US" altLang="en-US" dirty="0" smtClean="0"/>
              <a:t>If </a:t>
            </a:r>
            <a:r>
              <a:rPr lang="en-US" altLang="en-US" dirty="0"/>
              <a:t>the diagnosis is still not certain, a </a:t>
            </a:r>
            <a:r>
              <a:rPr lang="en-US" altLang="en-US" dirty="0">
                <a:solidFill>
                  <a:srgbClr val="FF0000"/>
                </a:solidFill>
              </a:rPr>
              <a:t>skin biopsy </a:t>
            </a:r>
            <a:r>
              <a:rPr lang="en-US" altLang="en-US" dirty="0"/>
              <a:t>usually demonstrates </a:t>
            </a:r>
            <a:r>
              <a:rPr lang="en-US" altLang="en-US" dirty="0" err="1"/>
              <a:t>spongiosis</a:t>
            </a:r>
            <a:r>
              <a:rPr lang="en-US" altLang="en-US" dirty="0"/>
              <a:t>.[11]</a:t>
            </a:r>
          </a:p>
          <a:p>
            <a:pPr marL="114300" indent="0">
              <a:buNone/>
            </a:pPr>
            <a:endParaRPr lang="en-US" altLang="en-US" dirty="0"/>
          </a:p>
        </p:txBody>
      </p:sp>
    </p:spTree>
    <p:extLst>
      <p:ext uri="{BB962C8B-B14F-4D97-AF65-F5344CB8AC3E}">
        <p14:creationId xmlns:p14="http://schemas.microsoft.com/office/powerpoint/2010/main" val="1502908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sz="4000" dirty="0"/>
              <a:t>Differential Diagnosis</a:t>
            </a:r>
          </a:p>
        </p:txBody>
      </p:sp>
      <p:sp>
        <p:nvSpPr>
          <p:cNvPr id="26627" name="Rectangle 3"/>
          <p:cNvSpPr>
            <a:spLocks noGrp="1" noChangeArrowheads="1"/>
          </p:cNvSpPr>
          <p:nvPr>
            <p:ph type="body" idx="1"/>
          </p:nvPr>
        </p:nvSpPr>
        <p:spPr/>
        <p:txBody>
          <a:bodyPr/>
          <a:lstStyle/>
          <a:p>
            <a:r>
              <a:rPr lang="sr-Latn-RS" altLang="en-US" dirty="0" smtClean="0"/>
              <a:t>I</a:t>
            </a:r>
            <a:r>
              <a:rPr lang="en-US" altLang="en-US" dirty="0" err="1" smtClean="0"/>
              <a:t>rritant</a:t>
            </a:r>
            <a:r>
              <a:rPr lang="en-US" altLang="en-US" dirty="0" smtClean="0"/>
              <a:t> </a:t>
            </a:r>
            <a:r>
              <a:rPr lang="en-US" altLang="en-US" dirty="0"/>
              <a:t>contact dermatitis and atopic </a:t>
            </a:r>
            <a:r>
              <a:rPr lang="en-US" altLang="en-US" dirty="0" smtClean="0"/>
              <a:t>dermatitis</a:t>
            </a:r>
            <a:endParaRPr lang="sr-Latn-RS" altLang="en-US" dirty="0" smtClean="0"/>
          </a:p>
          <a:p>
            <a:pPr marL="114300" indent="0">
              <a:buNone/>
            </a:pPr>
            <a:endParaRPr lang="sr-Latn-RS" altLang="en-US" dirty="0" smtClean="0"/>
          </a:p>
          <a:p>
            <a:r>
              <a:rPr lang="en-US" altLang="en-US" dirty="0" smtClean="0"/>
              <a:t>Other </a:t>
            </a:r>
            <a:r>
              <a:rPr lang="en-US" altLang="en-US" dirty="0"/>
              <a:t>skin conditions that should be ruled out include drug eruptions, scabies, urticarial bullous </a:t>
            </a:r>
            <a:r>
              <a:rPr lang="en-US" altLang="en-US" dirty="0" err="1"/>
              <a:t>pemphigoid</a:t>
            </a:r>
            <a:r>
              <a:rPr lang="en-US" altLang="en-US" dirty="0"/>
              <a:t>, </a:t>
            </a:r>
            <a:r>
              <a:rPr lang="en-US" altLang="en-US" dirty="0" err="1"/>
              <a:t>urticaria</a:t>
            </a:r>
            <a:r>
              <a:rPr lang="en-US" altLang="en-US" dirty="0"/>
              <a:t>, psoriasis, </a:t>
            </a:r>
            <a:r>
              <a:rPr lang="en-US" altLang="en-US" dirty="0" err="1"/>
              <a:t>seborrheic</a:t>
            </a:r>
            <a:r>
              <a:rPr lang="en-US" altLang="en-US" dirty="0"/>
              <a:t> dermatitis, </a:t>
            </a:r>
            <a:r>
              <a:rPr lang="en-US" altLang="en-US" dirty="0" err="1"/>
              <a:t>periorificial</a:t>
            </a:r>
            <a:r>
              <a:rPr lang="en-US" altLang="en-US" dirty="0"/>
              <a:t> </a:t>
            </a:r>
            <a:r>
              <a:rPr lang="en-US" altLang="en-US" dirty="0" smtClean="0"/>
              <a:t>dermatitis</a:t>
            </a:r>
            <a:r>
              <a:rPr lang="sr-Latn-RS" altLang="en-US" dirty="0" smtClean="0"/>
              <a:t>,</a:t>
            </a:r>
            <a:r>
              <a:rPr lang="en-US" altLang="en-US" dirty="0" smtClean="0"/>
              <a:t> rosacea</a:t>
            </a:r>
            <a:r>
              <a:rPr lang="sr-Latn-RS" altLang="en-US" dirty="0" smtClean="0"/>
              <a:t>, etc.</a:t>
            </a:r>
            <a:r>
              <a:rPr lang="en-US" altLang="en-US" dirty="0" smtClean="0"/>
              <a:t> </a:t>
            </a:r>
            <a:endParaRPr lang="en-US" altLang="en-US" dirty="0"/>
          </a:p>
        </p:txBody>
      </p:sp>
    </p:spTree>
    <p:extLst>
      <p:ext uri="{BB962C8B-B14F-4D97-AF65-F5344CB8AC3E}">
        <p14:creationId xmlns:p14="http://schemas.microsoft.com/office/powerpoint/2010/main" val="1365695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sr-Latn-RS" altLang="en-US" sz="4000" dirty="0" smtClean="0"/>
              <a:t>Treatment</a:t>
            </a:r>
            <a:endParaRPr lang="en-US" altLang="en-US" sz="4000" dirty="0"/>
          </a:p>
        </p:txBody>
      </p:sp>
      <p:sp>
        <p:nvSpPr>
          <p:cNvPr id="27651" name="Rectangle 3"/>
          <p:cNvSpPr>
            <a:spLocks noGrp="1" noChangeArrowheads="1"/>
          </p:cNvSpPr>
          <p:nvPr>
            <p:ph type="body" idx="1"/>
          </p:nvPr>
        </p:nvSpPr>
        <p:spPr/>
        <p:txBody>
          <a:bodyPr/>
          <a:lstStyle/>
          <a:p>
            <a:r>
              <a:rPr lang="sr-Latn-RS" altLang="en-US" dirty="0" smtClean="0"/>
              <a:t>R</a:t>
            </a:r>
            <a:r>
              <a:rPr lang="en-US" altLang="en-US" dirty="0" err="1" smtClean="0"/>
              <a:t>emoval</a:t>
            </a:r>
            <a:r>
              <a:rPr lang="en-US" altLang="en-US" dirty="0" smtClean="0"/>
              <a:t> </a:t>
            </a:r>
            <a:r>
              <a:rPr lang="en-US" altLang="en-US" dirty="0"/>
              <a:t>of the offending </a:t>
            </a:r>
            <a:r>
              <a:rPr lang="en-US" altLang="en-US" dirty="0" smtClean="0"/>
              <a:t>agent</a:t>
            </a:r>
            <a:endParaRPr lang="sr-Latn-RS" altLang="en-US" dirty="0" smtClean="0"/>
          </a:p>
          <a:p>
            <a:r>
              <a:rPr lang="sr-Latn-RS" altLang="en-US" dirty="0" smtClean="0"/>
              <a:t>Topical treatment:</a:t>
            </a:r>
            <a:r>
              <a:rPr lang="sr-Cyrl-CS" altLang="en-US" dirty="0" smtClean="0"/>
              <a:t> </a:t>
            </a:r>
            <a:endParaRPr lang="sr-Cyrl-CS" altLang="en-US" dirty="0"/>
          </a:p>
          <a:p>
            <a:r>
              <a:rPr lang="sr-Latn-RS" altLang="en-US" dirty="0" smtClean="0"/>
              <a:t>Acute phase</a:t>
            </a:r>
            <a:r>
              <a:rPr lang="sr-Cyrl-CS" altLang="en-US" dirty="0" smtClean="0"/>
              <a:t>: </a:t>
            </a:r>
            <a:r>
              <a:rPr lang="sr-Latn-RS" altLang="en-US" dirty="0"/>
              <a:t>cortcosteroide oinments in combination with  </a:t>
            </a:r>
            <a:r>
              <a:rPr lang="sr-Latn-RS" altLang="en-US" dirty="0" smtClean="0"/>
              <a:t>ointment-based moisturizers</a:t>
            </a:r>
          </a:p>
          <a:p>
            <a:r>
              <a:rPr lang="sr-Latn-RS" altLang="en-US" dirty="0" smtClean="0"/>
              <a:t>Chronic phase</a:t>
            </a:r>
            <a:r>
              <a:rPr lang="sr-Latn-RS" altLang="en-US" dirty="0"/>
              <a:t>: </a:t>
            </a:r>
            <a:r>
              <a:rPr lang="sr-Latn-RS" altLang="en-US" dirty="0" smtClean="0"/>
              <a:t>cortcosteroide creams </a:t>
            </a:r>
            <a:r>
              <a:rPr lang="en-US" altLang="en-US" dirty="0"/>
              <a:t>in combination with  ointment-based moisturizers</a:t>
            </a:r>
          </a:p>
          <a:p>
            <a:r>
              <a:rPr lang="sr-Latn-RS" altLang="en-US" dirty="0" smtClean="0"/>
              <a:t>Systemic treatment:</a:t>
            </a:r>
          </a:p>
          <a:p>
            <a:r>
              <a:rPr lang="sr-Latn-RS" altLang="en-US" dirty="0" smtClean="0"/>
              <a:t>Antibiotics, antihistamins, sedatives, systemic cotricosteroids</a:t>
            </a:r>
            <a:endParaRPr lang="en-US" altLang="en-US" dirty="0"/>
          </a:p>
        </p:txBody>
      </p:sp>
    </p:spTree>
    <p:extLst>
      <p:ext uri="{BB962C8B-B14F-4D97-AF65-F5344CB8AC3E}">
        <p14:creationId xmlns:p14="http://schemas.microsoft.com/office/powerpoint/2010/main" val="31827264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sz="quarter"/>
          </p:nvPr>
        </p:nvSpPr>
        <p:spPr/>
        <p:txBody>
          <a:bodyPr/>
          <a:lstStyle/>
          <a:p>
            <a:r>
              <a:rPr lang="en-US" altLang="en-US" dirty="0"/>
              <a:t>As an example of ACD</a:t>
            </a:r>
          </a:p>
        </p:txBody>
      </p:sp>
      <p:pic>
        <p:nvPicPr>
          <p:cNvPr id="39945" name="Picture 9"/>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5180013" y="2017713"/>
            <a:ext cx="3740150" cy="1981200"/>
          </a:xfrm>
          <a:noFill/>
          <a:ln/>
        </p:spPr>
      </p:pic>
      <p:pic>
        <p:nvPicPr>
          <p:cNvPr id="39946" name="Picture 10"/>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1143000" y="4151313"/>
            <a:ext cx="3733800" cy="1981200"/>
          </a:xfrm>
          <a:noFill/>
          <a:ln/>
        </p:spPr>
      </p:pic>
      <p:pic>
        <p:nvPicPr>
          <p:cNvPr id="39947" name="Picture 11"/>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5638800" y="4151313"/>
            <a:ext cx="2667000" cy="1981200"/>
          </a:xfrm>
          <a:noFill/>
          <a:ln/>
        </p:spPr>
      </p:pic>
      <p:pic>
        <p:nvPicPr>
          <p:cNvPr id="39949" name="Picture 13"/>
          <p:cNvPicPr>
            <a:picLocks noGrp="1" noChangeAspect="1" noChangeArrowheads="1"/>
          </p:cNvPicPr>
          <p:nvPr>
            <p:ph sz="quarter" idx="1"/>
          </p:nvPr>
        </p:nvPicPr>
        <p:blipFill>
          <a:blip r:embed="rId5" cstate="print">
            <a:extLst>
              <a:ext uri="{28A0092B-C50C-407E-A947-70E740481C1C}">
                <a14:useLocalDpi xmlns:a14="http://schemas.microsoft.com/office/drawing/2010/main" val="0"/>
              </a:ext>
            </a:extLst>
          </a:blip>
          <a:srcRect/>
          <a:stretch>
            <a:fillRect/>
          </a:stretch>
        </p:blipFill>
        <p:spPr>
          <a:xfrm>
            <a:off x="1182688" y="2039938"/>
            <a:ext cx="3810000" cy="1936750"/>
          </a:xfrm>
          <a:noFill/>
          <a:ln/>
        </p:spPr>
      </p:pic>
    </p:spTree>
    <p:extLst>
      <p:ext uri="{BB962C8B-B14F-4D97-AF65-F5344CB8AC3E}">
        <p14:creationId xmlns:p14="http://schemas.microsoft.com/office/powerpoint/2010/main" val="12856758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sz="quarter"/>
          </p:nvPr>
        </p:nvSpPr>
        <p:spPr>
          <a:xfrm>
            <a:off x="1150939" y="214313"/>
            <a:ext cx="6949454" cy="1270471"/>
          </a:xfrm>
        </p:spPr>
        <p:txBody>
          <a:bodyPr/>
          <a:lstStyle/>
          <a:p>
            <a:r>
              <a:rPr lang="sr-Latn-RS" altLang="en-US" dirty="0" smtClean="0"/>
              <a:t>As an example of ACD</a:t>
            </a:r>
            <a:endParaRPr lang="en-US" altLang="en-US" dirty="0"/>
          </a:p>
        </p:txBody>
      </p:sp>
      <p:pic>
        <p:nvPicPr>
          <p:cNvPr id="41993" name="Picture 9"/>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4953000" y="1905000"/>
            <a:ext cx="1730375" cy="1981200"/>
          </a:xfrm>
          <a:noFill/>
          <a:ln/>
        </p:spPr>
      </p:pic>
      <p:pic>
        <p:nvPicPr>
          <p:cNvPr id="41994" name="Picture 10"/>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1182688" y="4195763"/>
            <a:ext cx="3810000" cy="1890712"/>
          </a:xfrm>
          <a:noFill/>
          <a:ln/>
        </p:spPr>
      </p:pic>
      <p:pic>
        <p:nvPicPr>
          <p:cNvPr id="41995" name="Picture 11"/>
          <p:cNvPicPr>
            <a:picLocks noGrp="1" noChangeAspect="1" noChangeArrowheads="1"/>
          </p:cNvPicPr>
          <p:nvPr>
            <p:ph sz="quarter" idx="4"/>
          </p:nvPr>
        </p:nvPicPr>
        <p:blipFill>
          <a:blip r:embed="rId4" cstate="print">
            <a:extLst>
              <a:ext uri="{28A0092B-C50C-407E-A947-70E740481C1C}">
                <a14:useLocalDpi xmlns:a14="http://schemas.microsoft.com/office/drawing/2010/main" val="0"/>
              </a:ext>
            </a:extLst>
          </a:blip>
          <a:srcRect/>
          <a:stretch>
            <a:fillRect/>
          </a:stretch>
        </p:blipFill>
        <p:spPr>
          <a:xfrm>
            <a:off x="6934200" y="1981200"/>
            <a:ext cx="1811338" cy="1981200"/>
          </a:xfrm>
          <a:noFill/>
          <a:ln/>
        </p:spPr>
      </p:pic>
      <p:pic>
        <p:nvPicPr>
          <p:cNvPr id="4199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191000"/>
            <a:ext cx="36576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9" name="Picture 15" descr="ANd9GcRCOM7-dzfsE09BrPHqmkWs4PwxGx_B2AatTaGlIFnbt5YrSrr7Z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981200"/>
            <a:ext cx="381952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899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sz="4000"/>
              <a:t>Dermatitis e contactu irritativa</a:t>
            </a:r>
          </a:p>
        </p:txBody>
      </p:sp>
      <p:sp>
        <p:nvSpPr>
          <p:cNvPr id="30723" name="Rectangle 3"/>
          <p:cNvSpPr>
            <a:spLocks noGrp="1" noChangeArrowheads="1"/>
          </p:cNvSpPr>
          <p:nvPr>
            <p:ph type="body" idx="1"/>
          </p:nvPr>
        </p:nvSpPr>
        <p:spPr/>
        <p:txBody>
          <a:bodyPr>
            <a:normAutofit/>
          </a:bodyPr>
          <a:lstStyle/>
          <a:p>
            <a:endParaRPr lang="sr-Cyrl-CS" altLang="en-US" dirty="0"/>
          </a:p>
          <a:p>
            <a:endParaRPr lang="sr-Cyrl-CS" altLang="en-US" dirty="0"/>
          </a:p>
          <a:p>
            <a:r>
              <a:rPr lang="en-US" altLang="en-US" dirty="0"/>
              <a:t>Irritant contact dermatitis (ICD) is a localized, inflammatory skin response to a wide range of chemical or physical </a:t>
            </a:r>
            <a:r>
              <a:rPr lang="en-US" altLang="en-US" dirty="0" smtClean="0"/>
              <a:t>agents.</a:t>
            </a:r>
            <a:endParaRPr lang="sr-Latn-RS" altLang="en-US" dirty="0" smtClean="0"/>
          </a:p>
          <a:p>
            <a:r>
              <a:rPr lang="en-US" altLang="en-US" dirty="0" smtClean="0"/>
              <a:t>ICD </a:t>
            </a:r>
            <a:r>
              <a:rPr lang="en-US" altLang="en-US" dirty="0"/>
              <a:t>results from direct cytotoxic effect of irritants and, unlike allergic contact dermatitis, is not immune mediated. </a:t>
            </a:r>
            <a:endParaRPr lang="sr-Latn-RS" altLang="en-US" dirty="0" smtClean="0"/>
          </a:p>
          <a:p>
            <a:r>
              <a:rPr lang="en-US" altLang="en-US" dirty="0"/>
              <a:t>Irritant contact dermatitis develops when </a:t>
            </a:r>
            <a:r>
              <a:rPr lang="en-US" altLang="en-US" dirty="0" smtClean="0"/>
              <a:t>Irritants </a:t>
            </a:r>
            <a:r>
              <a:rPr lang="en-US" altLang="en-US" dirty="0"/>
              <a:t>remove oils and natural </a:t>
            </a:r>
            <a:r>
              <a:rPr lang="en-US" altLang="en-US" dirty="0" err="1"/>
              <a:t>moisturising</a:t>
            </a:r>
            <a:r>
              <a:rPr lang="en-US" altLang="en-US" dirty="0"/>
              <a:t> factor from the outer layer of the skin, allowing chemical irritants to penetrate the skin barrier and trigger inflammation</a:t>
            </a:r>
            <a:endParaRPr lang="sr-Latn-RS" altLang="en-US" dirty="0" smtClean="0"/>
          </a:p>
          <a:p>
            <a:r>
              <a:rPr lang="en-US" altLang="en-US" dirty="0" smtClean="0"/>
              <a:t>ICD </a:t>
            </a:r>
            <a:r>
              <a:rPr lang="en-US" altLang="en-US" dirty="0"/>
              <a:t>is a multifactorial disorder influenced by the physical and chemical properties of the irritating substance, host-related susceptibility factors, and environmental factors.</a:t>
            </a:r>
            <a:endParaRPr lang="sr-Cyrl-CS" altLang="en-US" dirty="0"/>
          </a:p>
        </p:txBody>
      </p:sp>
    </p:spTree>
    <p:extLst>
      <p:ext uri="{BB962C8B-B14F-4D97-AF65-F5344CB8AC3E}">
        <p14:creationId xmlns:p14="http://schemas.microsoft.com/office/powerpoint/2010/main" val="38655366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51521" y="332656"/>
            <a:ext cx="8136904" cy="1152128"/>
          </a:xfrm>
        </p:spPr>
        <p:txBody>
          <a:bodyPr/>
          <a:lstStyle/>
          <a:p>
            <a:r>
              <a:rPr lang="sr-Latn-RS" altLang="en-US" dirty="0" smtClean="0"/>
              <a:t>Clinical image </a:t>
            </a:r>
            <a:endParaRPr lang="en-US" altLang="en-US" dirty="0"/>
          </a:p>
        </p:txBody>
      </p:sp>
      <p:sp>
        <p:nvSpPr>
          <p:cNvPr id="31747" name="Rectangle 3"/>
          <p:cNvSpPr>
            <a:spLocks noGrp="1" noChangeArrowheads="1"/>
          </p:cNvSpPr>
          <p:nvPr>
            <p:ph type="body" sz="half" idx="1"/>
          </p:nvPr>
        </p:nvSpPr>
        <p:spPr>
          <a:xfrm>
            <a:off x="395536" y="1844825"/>
            <a:ext cx="4405064" cy="4104456"/>
          </a:xfrm>
        </p:spPr>
        <p:txBody>
          <a:bodyPr>
            <a:normAutofit fontScale="92500" lnSpcReduction="10000"/>
          </a:bodyPr>
          <a:lstStyle/>
          <a:p>
            <a:r>
              <a:rPr lang="en-US" altLang="en-US" sz="2800" dirty="0"/>
              <a:t>The clinical manifestations of ICD are similar to those of other acute or chronic eczematous </a:t>
            </a:r>
            <a:r>
              <a:rPr lang="en-US" altLang="en-US" sz="2800" dirty="0" err="1"/>
              <a:t>dermatitides</a:t>
            </a:r>
            <a:r>
              <a:rPr lang="en-US" altLang="en-US" sz="2800" dirty="0"/>
              <a:t>, including atopic dermatitis and allergic contact dermatitis. </a:t>
            </a:r>
            <a:endParaRPr lang="sr-Latn-RS" altLang="en-US" sz="2800" dirty="0" smtClean="0"/>
          </a:p>
          <a:p>
            <a:r>
              <a:rPr lang="en-US" altLang="en-US" sz="2800" dirty="0" smtClean="0"/>
              <a:t>ICD</a:t>
            </a:r>
            <a:r>
              <a:rPr lang="en-US" altLang="en-US" sz="2800" dirty="0"/>
              <a:t>, allergic contact dermatitis, and atopic dermatitis may coexist in the same patient.</a:t>
            </a:r>
          </a:p>
        </p:txBody>
      </p:sp>
      <p:sp>
        <p:nvSpPr>
          <p:cNvPr id="31748" name="Rectangle 4"/>
          <p:cNvSpPr>
            <a:spLocks noGrp="1" noChangeArrowheads="1"/>
          </p:cNvSpPr>
          <p:nvPr>
            <p:ph sz="half" idx="2"/>
          </p:nvPr>
        </p:nvSpPr>
        <p:spPr/>
        <p:txBody>
          <a:bodyPr/>
          <a:lstStyle/>
          <a:p>
            <a:endParaRPr lang="en-US" altLang="en-US" sz="2800"/>
          </a:p>
        </p:txBody>
      </p:sp>
      <p:pic>
        <p:nvPicPr>
          <p:cNvPr id="31750" name="Picture 6" descr="eczema-h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676400"/>
            <a:ext cx="4162425"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9654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endParaRPr lang="en-US" altLang="en-US"/>
          </a:p>
        </p:txBody>
      </p:sp>
      <p:sp>
        <p:nvSpPr>
          <p:cNvPr id="6147" name="Rectangle 3"/>
          <p:cNvSpPr>
            <a:spLocks noGrp="1" noChangeArrowheads="1"/>
          </p:cNvSpPr>
          <p:nvPr>
            <p:ph type="body" idx="1"/>
          </p:nvPr>
        </p:nvSpPr>
        <p:spPr/>
        <p:txBody>
          <a:bodyPr/>
          <a:lstStyle/>
          <a:p>
            <a:r>
              <a:rPr lang="en-US" altLang="en-US"/>
              <a:t>Dermatitis e contactu allergica</a:t>
            </a:r>
          </a:p>
          <a:p>
            <a:r>
              <a:rPr lang="en-US" altLang="en-US"/>
              <a:t>Dermatitis e contactu irritativa</a:t>
            </a:r>
          </a:p>
          <a:p>
            <a:r>
              <a:rPr lang="en-US" altLang="en-US"/>
              <a:t>Eczema dyshidroticum</a:t>
            </a:r>
          </a:p>
          <a:p>
            <a:r>
              <a:rPr lang="en-US" altLang="en-US"/>
              <a:t>Dermatitis coccica</a:t>
            </a:r>
          </a:p>
          <a:p>
            <a:r>
              <a:rPr lang="en-US" altLang="en-US"/>
              <a:t>Eczema nummulare</a:t>
            </a:r>
          </a:p>
          <a:p>
            <a:r>
              <a:rPr lang="en-US" altLang="en-US"/>
              <a:t>Dermatitis atopica</a:t>
            </a:r>
          </a:p>
        </p:txBody>
      </p:sp>
    </p:spTree>
    <p:extLst>
      <p:ext uri="{BB962C8B-B14F-4D97-AF65-F5344CB8AC3E}">
        <p14:creationId xmlns:p14="http://schemas.microsoft.com/office/powerpoint/2010/main" val="13585569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6"/>
          <p:cNvSpPr>
            <a:spLocks noGrp="1" noChangeArrowheads="1"/>
          </p:cNvSpPr>
          <p:nvPr>
            <p:ph type="title"/>
          </p:nvPr>
        </p:nvSpPr>
        <p:spPr/>
        <p:txBody>
          <a:bodyPr/>
          <a:lstStyle/>
          <a:p>
            <a:r>
              <a:rPr lang="en-US" altLang="en-US" dirty="0"/>
              <a:t>Clinical image </a:t>
            </a:r>
          </a:p>
        </p:txBody>
      </p:sp>
      <p:pic>
        <p:nvPicPr>
          <p:cNvPr id="33797" name="Picture 5" descr="1048885-1049353-8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772816"/>
            <a:ext cx="41148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0850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sr-Latn-RS" altLang="en-US" sz="4000" dirty="0" smtClean="0"/>
              <a:t>Diagnosis</a:t>
            </a:r>
            <a:endParaRPr lang="en-US" altLang="en-US" sz="4000" dirty="0"/>
          </a:p>
        </p:txBody>
      </p:sp>
      <p:sp>
        <p:nvSpPr>
          <p:cNvPr id="35843" name="Rectangle 3"/>
          <p:cNvSpPr>
            <a:spLocks noGrp="1" noChangeArrowheads="1"/>
          </p:cNvSpPr>
          <p:nvPr>
            <p:ph type="body" idx="1"/>
          </p:nvPr>
        </p:nvSpPr>
        <p:spPr/>
        <p:txBody>
          <a:bodyPr/>
          <a:lstStyle/>
          <a:p>
            <a:r>
              <a:rPr lang="sr-Latn-RS" altLang="en-US" dirty="0" smtClean="0"/>
              <a:t>D</a:t>
            </a:r>
            <a:r>
              <a:rPr lang="en-US" altLang="en-US" dirty="0" err="1" smtClean="0"/>
              <a:t>etailed</a:t>
            </a:r>
            <a:r>
              <a:rPr lang="en-US" altLang="en-US" dirty="0" smtClean="0"/>
              <a:t> </a:t>
            </a:r>
            <a:r>
              <a:rPr lang="en-US" altLang="en-US" dirty="0"/>
              <a:t>medical history, including occupational </a:t>
            </a:r>
            <a:r>
              <a:rPr lang="en-US" altLang="en-US" dirty="0" smtClean="0"/>
              <a:t>exposures</a:t>
            </a:r>
            <a:endParaRPr lang="sr-Latn-RS" altLang="en-US" dirty="0" smtClean="0"/>
          </a:p>
          <a:p>
            <a:r>
              <a:rPr lang="sr-Latn-RS" altLang="en-US" dirty="0" smtClean="0"/>
              <a:t>C</a:t>
            </a:r>
            <a:r>
              <a:rPr lang="en-US" altLang="en-US" dirty="0" err="1" smtClean="0"/>
              <a:t>linical</a:t>
            </a:r>
            <a:r>
              <a:rPr lang="en-US" altLang="en-US" dirty="0" smtClean="0"/>
              <a:t> examination</a:t>
            </a:r>
            <a:endParaRPr lang="sr-Latn-RS" altLang="en-US" dirty="0" smtClean="0"/>
          </a:p>
          <a:p>
            <a:r>
              <a:rPr lang="en-US" altLang="en-US" dirty="0" smtClean="0"/>
              <a:t>There </a:t>
            </a:r>
            <a:r>
              <a:rPr lang="en-US" altLang="en-US" dirty="0"/>
              <a:t>is no test for irritant contact dermatitis. Patch testing may be necessary to distinguish it from allergic contact dermatitis. </a:t>
            </a:r>
            <a:endParaRPr lang="sr-Latn-RS" altLang="en-US" dirty="0" smtClean="0"/>
          </a:p>
          <a:p>
            <a:r>
              <a:rPr lang="en-US" altLang="en-US" dirty="0" smtClean="0"/>
              <a:t>Irritant </a:t>
            </a:r>
            <a:r>
              <a:rPr lang="en-US" altLang="en-US" dirty="0"/>
              <a:t>and allergic contact dermatitis can </a:t>
            </a:r>
            <a:r>
              <a:rPr lang="en-US" altLang="en-US" dirty="0" smtClean="0"/>
              <a:t>co-exist</a:t>
            </a:r>
            <a:endParaRPr lang="en-US" altLang="en-US" dirty="0"/>
          </a:p>
        </p:txBody>
      </p:sp>
    </p:spTree>
    <p:extLst>
      <p:ext uri="{BB962C8B-B14F-4D97-AF65-F5344CB8AC3E}">
        <p14:creationId xmlns:p14="http://schemas.microsoft.com/office/powerpoint/2010/main" val="3478850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sz="4000" dirty="0"/>
              <a:t>Differential Diagnosis</a:t>
            </a:r>
          </a:p>
        </p:txBody>
      </p:sp>
      <p:sp>
        <p:nvSpPr>
          <p:cNvPr id="36868" name="Rectangle 4"/>
          <p:cNvSpPr>
            <a:spLocks noGrp="1" noChangeArrowheads="1"/>
          </p:cNvSpPr>
          <p:nvPr>
            <p:ph idx="1"/>
          </p:nvPr>
        </p:nvSpPr>
        <p:spPr/>
        <p:txBody>
          <a:bodyPr/>
          <a:lstStyle/>
          <a:p>
            <a:pPr>
              <a:lnSpc>
                <a:spcPct val="90000"/>
              </a:lnSpc>
            </a:pPr>
            <a:r>
              <a:rPr lang="en-US" altLang="en-US" dirty="0" smtClean="0"/>
              <a:t>Allergic </a:t>
            </a:r>
            <a:r>
              <a:rPr lang="en-US" altLang="en-US" dirty="0"/>
              <a:t>contact dermatitis — which may co-exist</a:t>
            </a:r>
          </a:p>
          <a:p>
            <a:pPr>
              <a:lnSpc>
                <a:spcPct val="90000"/>
              </a:lnSpc>
            </a:pPr>
            <a:r>
              <a:rPr lang="sr-Latn-RS" altLang="en-US" dirty="0" smtClean="0"/>
              <a:t>A</a:t>
            </a:r>
            <a:r>
              <a:rPr lang="en-US" altLang="en-US" dirty="0" smtClean="0"/>
              <a:t>topic hand</a:t>
            </a:r>
            <a:r>
              <a:rPr lang="sr-Latn-RS" altLang="en-US" dirty="0" smtClean="0"/>
              <a:t> </a:t>
            </a:r>
            <a:r>
              <a:rPr lang="en-US" altLang="en-US" dirty="0" smtClean="0"/>
              <a:t>dermatitis</a:t>
            </a:r>
            <a:endParaRPr lang="en-US" altLang="en-US" dirty="0"/>
          </a:p>
          <a:p>
            <a:pPr>
              <a:lnSpc>
                <a:spcPct val="90000"/>
              </a:lnSpc>
            </a:pPr>
            <a:r>
              <a:rPr lang="en-US" altLang="en-US" dirty="0" smtClean="0"/>
              <a:t>Psoriasis</a:t>
            </a:r>
            <a:endParaRPr lang="sr-Latn-RS" altLang="en-US" dirty="0" smtClean="0"/>
          </a:p>
          <a:p>
            <a:pPr>
              <a:lnSpc>
                <a:spcPct val="90000"/>
              </a:lnSpc>
            </a:pPr>
            <a:r>
              <a:rPr lang="sr-Latn-RS" altLang="en-US" dirty="0" smtClean="0"/>
              <a:t>Tinea</a:t>
            </a:r>
            <a:endParaRPr lang="en-US" altLang="en-US" dirty="0"/>
          </a:p>
        </p:txBody>
      </p:sp>
    </p:spTree>
    <p:extLst>
      <p:ext uri="{BB962C8B-B14F-4D97-AF65-F5344CB8AC3E}">
        <p14:creationId xmlns:p14="http://schemas.microsoft.com/office/powerpoint/2010/main" val="25224814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sr-Latn-RS" altLang="en-US" sz="4000" dirty="0" smtClean="0"/>
              <a:t>Treatment</a:t>
            </a:r>
            <a:endParaRPr lang="en-US" altLang="en-US" sz="4000" dirty="0"/>
          </a:p>
        </p:txBody>
      </p:sp>
      <p:sp>
        <p:nvSpPr>
          <p:cNvPr id="38915" name="Rectangle 3"/>
          <p:cNvSpPr>
            <a:spLocks noGrp="1" noChangeArrowheads="1"/>
          </p:cNvSpPr>
          <p:nvPr>
            <p:ph type="body" idx="1"/>
          </p:nvPr>
        </p:nvSpPr>
        <p:spPr/>
        <p:txBody>
          <a:bodyPr>
            <a:normAutofit/>
          </a:bodyPr>
          <a:lstStyle/>
          <a:p>
            <a:endParaRPr lang="sr-Cyrl-CS" altLang="en-US" dirty="0"/>
          </a:p>
          <a:p>
            <a:r>
              <a:rPr lang="en-US" altLang="en-US" dirty="0"/>
              <a:t>General </a:t>
            </a:r>
            <a:r>
              <a:rPr lang="en-US" altLang="en-US" dirty="0" smtClean="0"/>
              <a:t>measures</a:t>
            </a:r>
            <a:r>
              <a:rPr lang="sr-Latn-RS" altLang="en-US" dirty="0" smtClean="0"/>
              <a:t>:</a:t>
            </a:r>
            <a:endParaRPr lang="en-US" altLang="en-US" dirty="0"/>
          </a:p>
          <a:p>
            <a:pPr marL="114300" indent="0">
              <a:buNone/>
            </a:pPr>
            <a:r>
              <a:rPr lang="en-US" altLang="en-US" dirty="0" smtClean="0"/>
              <a:t>Avoidance </a:t>
            </a:r>
            <a:r>
              <a:rPr lang="en-US" altLang="en-US" dirty="0"/>
              <a:t>of all potential </a:t>
            </a:r>
            <a:r>
              <a:rPr lang="en-US" altLang="en-US" dirty="0" smtClean="0"/>
              <a:t>irritants</a:t>
            </a:r>
            <a:endParaRPr lang="sr-Latn-RS" altLang="en-US" dirty="0" smtClean="0"/>
          </a:p>
          <a:p>
            <a:pPr marL="114300" indent="0">
              <a:buNone/>
            </a:pPr>
            <a:r>
              <a:rPr lang="en-US" altLang="en-US" dirty="0" smtClean="0"/>
              <a:t>Emollients</a:t>
            </a:r>
            <a:r>
              <a:rPr lang="sr-Latn-RS" altLang="en-US" dirty="0" smtClean="0"/>
              <a:t>  and b</a:t>
            </a:r>
            <a:r>
              <a:rPr lang="en-US" altLang="en-US" dirty="0" err="1" smtClean="0"/>
              <a:t>arrier</a:t>
            </a:r>
            <a:r>
              <a:rPr lang="en-US" altLang="en-US" dirty="0" smtClean="0"/>
              <a:t> </a:t>
            </a:r>
            <a:r>
              <a:rPr lang="en-US" altLang="en-US" dirty="0"/>
              <a:t>creams</a:t>
            </a:r>
          </a:p>
          <a:p>
            <a:endParaRPr lang="en-US" altLang="en-US" dirty="0"/>
          </a:p>
          <a:p>
            <a:r>
              <a:rPr lang="en-US" altLang="en-US" dirty="0"/>
              <a:t>Specific </a:t>
            </a:r>
            <a:r>
              <a:rPr lang="en-US" altLang="en-US" dirty="0" smtClean="0"/>
              <a:t>measures</a:t>
            </a:r>
            <a:r>
              <a:rPr lang="sr-Latn-RS" altLang="en-US" dirty="0" smtClean="0"/>
              <a:t>:</a:t>
            </a:r>
            <a:endParaRPr lang="en-US" altLang="en-US" dirty="0"/>
          </a:p>
          <a:p>
            <a:pPr marL="114300" indent="0">
              <a:buNone/>
            </a:pPr>
            <a:r>
              <a:rPr lang="en-US" altLang="en-US" dirty="0" smtClean="0"/>
              <a:t>Topical steroids</a:t>
            </a:r>
            <a:r>
              <a:rPr lang="en-US" altLang="en-US" dirty="0"/>
              <a:t>, </a:t>
            </a:r>
            <a:r>
              <a:rPr lang="en-US" altLang="en-US" dirty="0" err="1"/>
              <a:t>calcineurin</a:t>
            </a:r>
            <a:r>
              <a:rPr lang="en-US" altLang="en-US" dirty="0"/>
              <a:t> </a:t>
            </a:r>
            <a:r>
              <a:rPr lang="en-US" altLang="en-US" dirty="0" smtClean="0"/>
              <a:t>inhibitors    </a:t>
            </a:r>
            <a:endParaRPr lang="sr-Latn-RS" altLang="en-US" dirty="0" smtClean="0"/>
          </a:p>
          <a:p>
            <a:pPr marL="114300" indent="0">
              <a:buNone/>
            </a:pPr>
            <a:r>
              <a:rPr lang="sr-Latn-RS" altLang="en-US" dirty="0" smtClean="0"/>
              <a:t>Topical </a:t>
            </a:r>
            <a:r>
              <a:rPr lang="sr-Latn-RS" altLang="en-US" dirty="0"/>
              <a:t>p</a:t>
            </a:r>
            <a:r>
              <a:rPr lang="en-US" altLang="en-US" dirty="0" err="1" smtClean="0"/>
              <a:t>hototherapy</a:t>
            </a:r>
            <a:endParaRPr lang="sr-Latn-RS" altLang="en-US" dirty="0" smtClean="0"/>
          </a:p>
          <a:p>
            <a:pPr marL="114300" indent="0">
              <a:buNone/>
            </a:pPr>
            <a:r>
              <a:rPr lang="sr-Latn-RS" altLang="en-US" dirty="0" smtClean="0"/>
              <a:t>Antibiotics</a:t>
            </a:r>
            <a:endParaRPr lang="en-US" altLang="en-US" dirty="0"/>
          </a:p>
        </p:txBody>
      </p:sp>
    </p:spTree>
    <p:extLst>
      <p:ext uri="{BB962C8B-B14F-4D97-AF65-F5344CB8AC3E}">
        <p14:creationId xmlns:p14="http://schemas.microsoft.com/office/powerpoint/2010/main" val="2840756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sz="4000"/>
              <a:t>Dermatitis atopica</a:t>
            </a:r>
          </a:p>
        </p:txBody>
      </p:sp>
      <p:sp>
        <p:nvSpPr>
          <p:cNvPr id="44035" name="Rectangle 3"/>
          <p:cNvSpPr>
            <a:spLocks noGrp="1" noChangeArrowheads="1"/>
          </p:cNvSpPr>
          <p:nvPr>
            <p:ph type="body" idx="1"/>
          </p:nvPr>
        </p:nvSpPr>
        <p:spPr/>
        <p:txBody>
          <a:bodyPr/>
          <a:lstStyle/>
          <a:p>
            <a:r>
              <a:rPr lang="en-US" altLang="en-US" dirty="0"/>
              <a:t>Chronic, relapsing eczema</a:t>
            </a:r>
          </a:p>
          <a:p>
            <a:r>
              <a:rPr lang="en-US" altLang="en-US" dirty="0"/>
              <a:t>It is characterized by dry skin and itching</a:t>
            </a:r>
          </a:p>
          <a:p>
            <a:r>
              <a:rPr lang="en-US" altLang="en-US" dirty="0" err="1"/>
              <a:t>Atopy</a:t>
            </a:r>
            <a:r>
              <a:rPr lang="en-US" altLang="en-US" dirty="0"/>
              <a:t> is characterized by a familial occurrence of the disease, a tendency to create a high titer of </a:t>
            </a:r>
            <a:r>
              <a:rPr lang="en-US" altLang="en-US" dirty="0" err="1"/>
              <a:t>IgE</a:t>
            </a:r>
            <a:r>
              <a:rPr lang="en-US" altLang="en-US" dirty="0"/>
              <a:t>, and the association of skin and respiratory manifestations</a:t>
            </a:r>
            <a:endParaRPr lang="sr-Cyrl-CS" altLang="en-US" dirty="0"/>
          </a:p>
        </p:txBody>
      </p:sp>
    </p:spTree>
    <p:extLst>
      <p:ext uri="{BB962C8B-B14F-4D97-AF65-F5344CB8AC3E}">
        <p14:creationId xmlns:p14="http://schemas.microsoft.com/office/powerpoint/2010/main" val="27543694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sz="4000" dirty="0" err="1"/>
              <a:t>Etiopathogenesis</a:t>
            </a:r>
            <a:endParaRPr lang="en-US" altLang="en-US" sz="4000" dirty="0"/>
          </a:p>
        </p:txBody>
      </p:sp>
      <p:sp>
        <p:nvSpPr>
          <p:cNvPr id="45059" name="Rectangle 3"/>
          <p:cNvSpPr>
            <a:spLocks noGrp="1" noChangeArrowheads="1"/>
          </p:cNvSpPr>
          <p:nvPr>
            <p:ph type="body" idx="1"/>
          </p:nvPr>
        </p:nvSpPr>
        <p:spPr/>
        <p:txBody>
          <a:bodyPr/>
          <a:lstStyle/>
          <a:p>
            <a:r>
              <a:rPr lang="en-US" altLang="en-US" dirty="0"/>
              <a:t>Genetic hereditary factor</a:t>
            </a:r>
          </a:p>
          <a:p>
            <a:r>
              <a:rPr lang="en-US" altLang="en-US" dirty="0"/>
              <a:t>Imbalance between Th1 and Th2 subsets of T lymphocytes in favor of Th2 which stimulates the synthesis of </a:t>
            </a:r>
            <a:r>
              <a:rPr lang="en-US" altLang="en-US" dirty="0" err="1"/>
              <a:t>IgE</a:t>
            </a:r>
            <a:r>
              <a:rPr lang="en-US" altLang="en-US" dirty="0"/>
              <a:t> leading to the accumulation of </a:t>
            </a:r>
            <a:r>
              <a:rPr lang="en-US" altLang="en-US" dirty="0" err="1"/>
              <a:t>eosinophils</a:t>
            </a:r>
            <a:endParaRPr lang="en-US" altLang="en-US" dirty="0"/>
          </a:p>
          <a:p>
            <a:r>
              <a:rPr lang="en-US" altLang="en-US" dirty="0"/>
              <a:t>Partial block of beta adrenergic receptors and decreased cyclic AMP</a:t>
            </a:r>
          </a:p>
        </p:txBody>
      </p:sp>
    </p:spTree>
    <p:extLst>
      <p:ext uri="{BB962C8B-B14F-4D97-AF65-F5344CB8AC3E}">
        <p14:creationId xmlns:p14="http://schemas.microsoft.com/office/powerpoint/2010/main" val="5787275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sz="4000" dirty="0" err="1"/>
              <a:t>Etiopathogenesis</a:t>
            </a:r>
            <a:endParaRPr lang="en-US" altLang="en-US" sz="4000" dirty="0"/>
          </a:p>
        </p:txBody>
      </p:sp>
      <p:sp>
        <p:nvSpPr>
          <p:cNvPr id="46083" name="Rectangle 3"/>
          <p:cNvSpPr>
            <a:spLocks noGrp="1" noChangeArrowheads="1"/>
          </p:cNvSpPr>
          <p:nvPr>
            <p:ph type="body" idx="1"/>
          </p:nvPr>
        </p:nvSpPr>
        <p:spPr/>
        <p:txBody>
          <a:bodyPr/>
          <a:lstStyle/>
          <a:p>
            <a:r>
              <a:rPr lang="en-US" altLang="en-US" dirty="0"/>
              <a:t>Precipitating factors:</a:t>
            </a:r>
          </a:p>
          <a:p>
            <a:r>
              <a:rPr lang="en-US" altLang="en-US" dirty="0"/>
              <a:t>  - irritation, stress,</a:t>
            </a:r>
          </a:p>
          <a:p>
            <a:r>
              <a:rPr lang="en-US" altLang="en-US" dirty="0"/>
              <a:t>  - infection,</a:t>
            </a:r>
          </a:p>
          <a:p>
            <a:r>
              <a:rPr lang="en-US" altLang="en-US" dirty="0"/>
              <a:t>  - moisture and cold,</a:t>
            </a:r>
          </a:p>
          <a:p>
            <a:r>
              <a:rPr lang="en-US" altLang="en-US" dirty="0"/>
              <a:t>  -allergies (pollen, </a:t>
            </a:r>
            <a:r>
              <a:rPr lang="en-US" altLang="en-US" dirty="0" err="1"/>
              <a:t>dermatophagoides</a:t>
            </a:r>
            <a:r>
              <a:rPr lang="en-US" altLang="en-US" dirty="0"/>
              <a:t>, contact, allergy)</a:t>
            </a:r>
          </a:p>
        </p:txBody>
      </p:sp>
    </p:spTree>
    <p:extLst>
      <p:ext uri="{BB962C8B-B14F-4D97-AF65-F5344CB8AC3E}">
        <p14:creationId xmlns:p14="http://schemas.microsoft.com/office/powerpoint/2010/main" val="34923597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sz="4000" dirty="0" smtClean="0"/>
              <a:t>Clinical picture</a:t>
            </a:r>
            <a:endParaRPr lang="en-US" altLang="en-US" sz="4000" dirty="0"/>
          </a:p>
        </p:txBody>
      </p:sp>
      <p:sp>
        <p:nvSpPr>
          <p:cNvPr id="47107" name="Rectangle 3"/>
          <p:cNvSpPr>
            <a:spLocks noGrp="1" noChangeArrowheads="1"/>
          </p:cNvSpPr>
          <p:nvPr>
            <p:ph type="body" idx="1"/>
          </p:nvPr>
        </p:nvSpPr>
        <p:spPr/>
        <p:txBody>
          <a:bodyPr/>
          <a:lstStyle/>
          <a:p>
            <a:r>
              <a:rPr lang="en-US" altLang="en-US" dirty="0"/>
              <a:t>Episodes of remission and exacerbation</a:t>
            </a:r>
          </a:p>
          <a:p>
            <a:r>
              <a:rPr lang="en-US" altLang="en-US" dirty="0"/>
              <a:t>70% get sick in the first years of life</a:t>
            </a:r>
          </a:p>
          <a:p>
            <a:r>
              <a:rPr lang="en-US" altLang="en-US" dirty="0"/>
              <a:t>Dry skin, without shine</a:t>
            </a:r>
          </a:p>
          <a:p>
            <a:r>
              <a:rPr lang="en-US" altLang="en-US" dirty="0"/>
              <a:t>Itching</a:t>
            </a:r>
          </a:p>
          <a:p>
            <a:r>
              <a:rPr lang="en-US" altLang="en-US" dirty="0"/>
              <a:t>Nervous excitability</a:t>
            </a:r>
          </a:p>
          <a:p>
            <a:r>
              <a:rPr lang="en-US" altLang="en-US" dirty="0"/>
              <a:t>Insecurity</a:t>
            </a:r>
          </a:p>
          <a:p>
            <a:r>
              <a:rPr lang="en-US" altLang="en-US" dirty="0"/>
              <a:t>Above average intelligence</a:t>
            </a:r>
            <a:endParaRPr lang="sr-Cyrl-CS" altLang="en-US" dirty="0"/>
          </a:p>
        </p:txBody>
      </p:sp>
    </p:spTree>
    <p:extLst>
      <p:ext uri="{BB962C8B-B14F-4D97-AF65-F5344CB8AC3E}">
        <p14:creationId xmlns:p14="http://schemas.microsoft.com/office/powerpoint/2010/main" val="1092754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sz="4000" dirty="0"/>
              <a:t>Clinical picture</a:t>
            </a:r>
          </a:p>
        </p:txBody>
      </p:sp>
      <p:sp>
        <p:nvSpPr>
          <p:cNvPr id="48131" name="Rectangle 3"/>
          <p:cNvSpPr>
            <a:spLocks noGrp="1" noChangeArrowheads="1"/>
          </p:cNvSpPr>
          <p:nvPr>
            <p:ph type="body" sz="half" idx="1"/>
          </p:nvPr>
        </p:nvSpPr>
        <p:spPr/>
        <p:txBody>
          <a:bodyPr>
            <a:normAutofit/>
          </a:bodyPr>
          <a:lstStyle/>
          <a:p>
            <a:pPr>
              <a:lnSpc>
                <a:spcPct val="90000"/>
              </a:lnSpc>
            </a:pPr>
            <a:r>
              <a:rPr lang="en-US" altLang="en-US" sz="2400" dirty="0"/>
              <a:t>Clinical picture from 0-2 years (eczema </a:t>
            </a:r>
            <a:r>
              <a:rPr lang="en-US" altLang="en-US" sz="2400" dirty="0" err="1"/>
              <a:t>infantum</a:t>
            </a:r>
            <a:r>
              <a:rPr lang="en-US" altLang="en-US" sz="2400" dirty="0"/>
              <a:t>):</a:t>
            </a:r>
          </a:p>
          <a:p>
            <a:pPr>
              <a:lnSpc>
                <a:spcPct val="90000"/>
              </a:lnSpc>
            </a:pPr>
            <a:r>
              <a:rPr lang="en-US" altLang="en-US" sz="2400" dirty="0" smtClean="0"/>
              <a:t>-on </a:t>
            </a:r>
            <a:r>
              <a:rPr lang="en-US" altLang="en-US" sz="2400" dirty="0"/>
              <a:t>the cheeks, forehead and </a:t>
            </a:r>
            <a:r>
              <a:rPr lang="en-US" altLang="en-US" sz="2400" dirty="0" smtClean="0"/>
              <a:t>chin</a:t>
            </a:r>
            <a:r>
              <a:rPr lang="sr-Latn-RS" altLang="en-US" sz="2400" dirty="0" smtClean="0"/>
              <a:t>, </a:t>
            </a:r>
            <a:r>
              <a:rPr lang="en-US" altLang="en-US" sz="2400" dirty="0" smtClean="0"/>
              <a:t>folds</a:t>
            </a:r>
            <a:r>
              <a:rPr lang="en-US" altLang="en-US" sz="2400" dirty="0"/>
              <a:t>, </a:t>
            </a:r>
            <a:r>
              <a:rPr lang="en-US" altLang="en-US" sz="2400" dirty="0" err="1" smtClean="0"/>
              <a:t>capill</a:t>
            </a:r>
            <a:r>
              <a:rPr lang="sr-Latn-RS" altLang="en-US" sz="2400" dirty="0" smtClean="0"/>
              <a:t>i</a:t>
            </a:r>
            <a:r>
              <a:rPr lang="en-US" altLang="en-US" sz="2400" dirty="0" err="1" smtClean="0"/>
              <a:t>cium</a:t>
            </a:r>
            <a:r>
              <a:rPr lang="en-US" altLang="en-US" sz="2400" dirty="0"/>
              <a:t>, on the skin around the ankles</a:t>
            </a:r>
          </a:p>
          <a:p>
            <a:pPr>
              <a:lnSpc>
                <a:spcPct val="90000"/>
              </a:lnSpc>
            </a:pPr>
            <a:r>
              <a:rPr lang="en-US" altLang="en-US" sz="2400" dirty="0"/>
              <a:t>Indistinctly circumscribed erythematous and edematous patches with crusting papules and vesicles</a:t>
            </a:r>
            <a:endParaRPr lang="en-US" altLang="en-US" sz="2400" dirty="0">
              <a:solidFill>
                <a:schemeClr val="hlink"/>
              </a:solidFill>
            </a:endParaRPr>
          </a:p>
        </p:txBody>
      </p:sp>
      <p:pic>
        <p:nvPicPr>
          <p:cNvPr id="48133" name="Picture 5" descr="n151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45088" y="2209800"/>
            <a:ext cx="3810000" cy="3581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407984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sz="4000" dirty="0"/>
              <a:t>Clinical picture</a:t>
            </a:r>
          </a:p>
        </p:txBody>
      </p:sp>
      <p:pic>
        <p:nvPicPr>
          <p:cNvPr id="49161" name="Picture 9" descr="Atopic-dermatiti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1828800"/>
            <a:ext cx="4495800" cy="4419600"/>
          </a:xfrm>
          <a:prstGeom prst="rect">
            <a:avLst/>
          </a:prstGeom>
          <a:noFill/>
          <a:extLst>
            <a:ext uri="{909E8E84-426E-40DD-AFC4-6F175D3DCCD1}">
              <a14:hiddenFill xmlns:a14="http://schemas.microsoft.com/office/drawing/2010/main">
                <a:solidFill>
                  <a:srgbClr val="FFFFFF"/>
                </a:solidFill>
              </a14:hiddenFill>
            </a:ext>
          </a:extLst>
        </p:spPr>
      </p:pic>
      <p:pic>
        <p:nvPicPr>
          <p:cNvPr id="49169" name="Picture 17" descr="at-derm1-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81200"/>
            <a:ext cx="30480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49171" name="Picture 19" descr="Atopic-Dermatitis-in-childr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038600"/>
            <a:ext cx="4067175"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016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150938" y="457200"/>
            <a:ext cx="7793037" cy="1143000"/>
          </a:xfrm>
        </p:spPr>
        <p:txBody>
          <a:bodyPr/>
          <a:lstStyle/>
          <a:p>
            <a:pPr algn="ctr"/>
            <a:r>
              <a:rPr lang="en-US" altLang="en-US" sz="3600"/>
              <a:t/>
            </a:r>
            <a:br>
              <a:rPr lang="en-US" altLang="en-US" sz="3600"/>
            </a:br>
            <a:r>
              <a:rPr lang="en-US" altLang="en-US" sz="3600"/>
              <a:t>Dermatitis e contactu allergica</a:t>
            </a:r>
            <a:br>
              <a:rPr lang="en-US" altLang="en-US" sz="3600"/>
            </a:br>
            <a:endParaRPr lang="en-US" altLang="en-US" sz="3600"/>
          </a:p>
        </p:txBody>
      </p:sp>
      <p:sp>
        <p:nvSpPr>
          <p:cNvPr id="7171" name="Rectangle 3"/>
          <p:cNvSpPr>
            <a:spLocks noGrp="1" noChangeArrowheads="1"/>
          </p:cNvSpPr>
          <p:nvPr>
            <p:ph type="body" idx="1"/>
          </p:nvPr>
        </p:nvSpPr>
        <p:spPr/>
        <p:txBody>
          <a:bodyPr/>
          <a:lstStyle/>
          <a:p>
            <a:r>
              <a:rPr lang="en-US" altLang="en-US" dirty="0" smtClean="0"/>
              <a:t>Acute or chronic skin disease is localized in an area exposed to contact with allergen</a:t>
            </a:r>
            <a:r>
              <a:rPr lang="sr-Latn-RS" altLang="en-US" dirty="0" smtClean="0"/>
              <a:t>.</a:t>
            </a:r>
            <a:r>
              <a:rPr lang="en-US" altLang="en-US" dirty="0" smtClean="0"/>
              <a:t> </a:t>
            </a:r>
            <a:endParaRPr lang="sr-Latn-RS" altLang="en-US" dirty="0" smtClean="0"/>
          </a:p>
          <a:p>
            <a:r>
              <a:rPr lang="en-US" altLang="en-US" dirty="0" smtClean="0"/>
              <a:t>Disease manifests signs of infection and exceeds the boundaries of the area that is in contact with allergens</a:t>
            </a:r>
            <a:r>
              <a:rPr lang="sr-Latn-RS" altLang="en-US" dirty="0" smtClean="0"/>
              <a:t>.</a:t>
            </a:r>
            <a:endParaRPr lang="en-US" altLang="en-US" dirty="0"/>
          </a:p>
        </p:txBody>
      </p:sp>
    </p:spTree>
    <p:extLst>
      <p:ext uri="{BB962C8B-B14F-4D97-AF65-F5344CB8AC3E}">
        <p14:creationId xmlns:p14="http://schemas.microsoft.com/office/powerpoint/2010/main" val="29034154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sz="4000" dirty="0"/>
              <a:t>Clinical picture</a:t>
            </a:r>
          </a:p>
        </p:txBody>
      </p:sp>
      <p:sp>
        <p:nvSpPr>
          <p:cNvPr id="53251" name="Rectangle 3"/>
          <p:cNvSpPr>
            <a:spLocks noGrp="1" noChangeArrowheads="1"/>
          </p:cNvSpPr>
          <p:nvPr>
            <p:ph type="body" sz="half" idx="1"/>
          </p:nvPr>
        </p:nvSpPr>
        <p:spPr/>
        <p:txBody>
          <a:bodyPr/>
          <a:lstStyle/>
          <a:p>
            <a:r>
              <a:rPr lang="en-US" altLang="en-US" sz="2800" dirty="0"/>
              <a:t>Clinical picture after 2 years of life (</a:t>
            </a:r>
            <a:r>
              <a:rPr lang="en-US" altLang="en-US" sz="2800" dirty="0" err="1"/>
              <a:t>Prurigo</a:t>
            </a:r>
            <a:r>
              <a:rPr lang="en-US" altLang="en-US" sz="2800" dirty="0"/>
              <a:t> </a:t>
            </a:r>
            <a:r>
              <a:rPr lang="en-US" altLang="en-US" sz="2800" dirty="0" err="1"/>
              <a:t>Besnier</a:t>
            </a:r>
            <a:r>
              <a:rPr lang="en-US" altLang="en-US" sz="2800" dirty="0"/>
              <a:t>)</a:t>
            </a:r>
          </a:p>
          <a:p>
            <a:r>
              <a:rPr lang="en-US" altLang="en-US" sz="2800" dirty="0"/>
              <a:t>Predilection places</a:t>
            </a:r>
          </a:p>
          <a:p>
            <a:r>
              <a:rPr lang="en-US" altLang="en-US" sz="2800" dirty="0"/>
              <a:t>Plaques with </a:t>
            </a:r>
            <a:r>
              <a:rPr lang="en-US" altLang="en-US" sz="2800" dirty="0" err="1"/>
              <a:t>lichenification</a:t>
            </a:r>
            <a:r>
              <a:rPr lang="en-US" altLang="en-US" sz="2800" dirty="0"/>
              <a:t> and desquamation</a:t>
            </a:r>
            <a:endParaRPr lang="en-US" altLang="en-US" sz="2800" dirty="0">
              <a:solidFill>
                <a:schemeClr val="hlink"/>
              </a:solidFill>
            </a:endParaRPr>
          </a:p>
        </p:txBody>
      </p:sp>
      <p:sp>
        <p:nvSpPr>
          <p:cNvPr id="53252" name="Rectangle 4"/>
          <p:cNvSpPr>
            <a:spLocks noGrp="1" noChangeArrowheads="1"/>
          </p:cNvSpPr>
          <p:nvPr>
            <p:ph sz="half" idx="2"/>
          </p:nvPr>
        </p:nvSpPr>
        <p:spPr/>
        <p:txBody>
          <a:bodyPr/>
          <a:lstStyle/>
          <a:p>
            <a:endParaRPr lang="en-US" altLang="en-US" sz="2800"/>
          </a:p>
        </p:txBody>
      </p:sp>
      <p:pic>
        <p:nvPicPr>
          <p:cNvPr id="53254" name="Picture 6" descr="understandingdermatitisbasics_ecze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057400"/>
            <a:ext cx="37338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1259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sz="4000" dirty="0"/>
              <a:t>Clinical picture</a:t>
            </a:r>
          </a:p>
        </p:txBody>
      </p:sp>
      <p:sp>
        <p:nvSpPr>
          <p:cNvPr id="55300" name="Rectangle 4"/>
          <p:cNvSpPr>
            <a:spLocks noGrp="1" noChangeArrowheads="1"/>
          </p:cNvSpPr>
          <p:nvPr>
            <p:ph sz="half" idx="1"/>
          </p:nvPr>
        </p:nvSpPr>
        <p:spPr/>
        <p:txBody>
          <a:bodyPr/>
          <a:lstStyle/>
          <a:p>
            <a:endParaRPr lang="en-US" altLang="en-US" sz="2800"/>
          </a:p>
        </p:txBody>
      </p:sp>
      <p:sp>
        <p:nvSpPr>
          <p:cNvPr id="55301" name="Rectangle 5"/>
          <p:cNvSpPr>
            <a:spLocks noGrp="1" noChangeArrowheads="1"/>
          </p:cNvSpPr>
          <p:nvPr>
            <p:ph sz="quarter" idx="2"/>
          </p:nvPr>
        </p:nvSpPr>
        <p:spPr/>
        <p:txBody>
          <a:bodyPr/>
          <a:lstStyle/>
          <a:p>
            <a:endParaRPr lang="en-US" altLang="en-US" sz="2400"/>
          </a:p>
        </p:txBody>
      </p:sp>
      <p:sp>
        <p:nvSpPr>
          <p:cNvPr id="55302" name="Rectangle 6"/>
          <p:cNvSpPr>
            <a:spLocks noGrp="1" noChangeArrowheads="1"/>
          </p:cNvSpPr>
          <p:nvPr>
            <p:ph sz="quarter" idx="3"/>
          </p:nvPr>
        </p:nvSpPr>
        <p:spPr/>
        <p:txBody>
          <a:bodyPr/>
          <a:lstStyle/>
          <a:p>
            <a:endParaRPr lang="en-US" altLang="en-US" sz="2400"/>
          </a:p>
        </p:txBody>
      </p:sp>
      <p:pic>
        <p:nvPicPr>
          <p:cNvPr id="55304" name="Picture 8" descr="ANd9GcQx02qL-vrLjGh8lJvR69u0ax3DWkXNgeo-4sGCjCSXqudHWHeBW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286000"/>
            <a:ext cx="34290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55306" name="Picture 10" descr="ANd9GcQTKVL0WySAxNoAMk1h5VyXfcuqXLol0AN4CQ6535pMlNAstU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057400"/>
            <a:ext cx="32766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5308" name="Picture 12" descr="ecze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4114800"/>
            <a:ext cx="327660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5167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sz="4000" dirty="0"/>
              <a:t>Clinical picture</a:t>
            </a:r>
          </a:p>
        </p:txBody>
      </p:sp>
      <p:sp>
        <p:nvSpPr>
          <p:cNvPr id="57347" name="Rectangle 3"/>
          <p:cNvSpPr>
            <a:spLocks noGrp="1" noChangeArrowheads="1"/>
          </p:cNvSpPr>
          <p:nvPr>
            <p:ph type="body" idx="1"/>
          </p:nvPr>
        </p:nvSpPr>
        <p:spPr/>
        <p:txBody>
          <a:bodyPr/>
          <a:lstStyle/>
          <a:p>
            <a:r>
              <a:rPr lang="en-US" altLang="en-US" dirty="0"/>
              <a:t>Clinical picture in adults</a:t>
            </a:r>
          </a:p>
          <a:p>
            <a:r>
              <a:rPr lang="en-US" altLang="en-US" dirty="0"/>
              <a:t>Dry </a:t>
            </a:r>
            <a:r>
              <a:rPr lang="sr-Latn-RS" altLang="en-US" dirty="0" smtClean="0"/>
              <a:t>skin</a:t>
            </a:r>
            <a:endParaRPr lang="en-US" altLang="en-US" dirty="0"/>
          </a:p>
          <a:p>
            <a:r>
              <a:rPr lang="en-US" altLang="en-US" dirty="0"/>
              <a:t>Itchy nodules, scratching marks</a:t>
            </a:r>
          </a:p>
          <a:p>
            <a:r>
              <a:rPr lang="en-US" altLang="en-US" dirty="0"/>
              <a:t>Chronic eczema of the hands and feet</a:t>
            </a:r>
          </a:p>
          <a:p>
            <a:r>
              <a:rPr lang="en-US" altLang="en-US" dirty="0"/>
              <a:t>Inflammation around the eyes</a:t>
            </a:r>
          </a:p>
        </p:txBody>
      </p:sp>
    </p:spTree>
    <p:extLst>
      <p:ext uri="{BB962C8B-B14F-4D97-AF65-F5344CB8AC3E}">
        <p14:creationId xmlns:p14="http://schemas.microsoft.com/office/powerpoint/2010/main" val="14076696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sz="quarter"/>
          </p:nvPr>
        </p:nvSpPr>
        <p:spPr/>
        <p:txBody>
          <a:bodyPr/>
          <a:lstStyle/>
          <a:p>
            <a:r>
              <a:rPr lang="en-US" altLang="en-US" sz="4000" dirty="0"/>
              <a:t>Clinical picture</a:t>
            </a:r>
          </a:p>
        </p:txBody>
      </p:sp>
      <p:sp>
        <p:nvSpPr>
          <p:cNvPr id="58382" name="Rectangle 14"/>
          <p:cNvSpPr>
            <a:spLocks noGrp="1" noChangeArrowheads="1"/>
          </p:cNvSpPr>
          <p:nvPr>
            <p:ph sz="quarter" idx="1"/>
          </p:nvPr>
        </p:nvSpPr>
        <p:spPr/>
        <p:txBody>
          <a:bodyPr/>
          <a:lstStyle/>
          <a:p>
            <a:endParaRPr lang="en-US" altLang="en-US" sz="2400"/>
          </a:p>
        </p:txBody>
      </p:sp>
      <p:sp>
        <p:nvSpPr>
          <p:cNvPr id="58383" name="Rectangle 15"/>
          <p:cNvSpPr>
            <a:spLocks noGrp="1" noChangeArrowheads="1"/>
          </p:cNvSpPr>
          <p:nvPr>
            <p:ph sz="quarter" idx="2"/>
          </p:nvPr>
        </p:nvSpPr>
        <p:spPr/>
        <p:txBody>
          <a:bodyPr/>
          <a:lstStyle/>
          <a:p>
            <a:endParaRPr lang="en-US" altLang="en-US" sz="2400"/>
          </a:p>
        </p:txBody>
      </p:sp>
      <p:sp>
        <p:nvSpPr>
          <p:cNvPr id="58384" name="Rectangle 16"/>
          <p:cNvSpPr>
            <a:spLocks noGrp="1" noChangeArrowheads="1"/>
          </p:cNvSpPr>
          <p:nvPr>
            <p:ph sz="quarter" idx="3"/>
          </p:nvPr>
        </p:nvSpPr>
        <p:spPr/>
        <p:txBody>
          <a:bodyPr/>
          <a:lstStyle/>
          <a:p>
            <a:endParaRPr lang="en-US" altLang="en-US" sz="2400"/>
          </a:p>
        </p:txBody>
      </p:sp>
      <p:sp>
        <p:nvSpPr>
          <p:cNvPr id="58385" name="Rectangle 17"/>
          <p:cNvSpPr>
            <a:spLocks noGrp="1" noChangeArrowheads="1"/>
          </p:cNvSpPr>
          <p:nvPr>
            <p:ph sz="quarter" idx="4"/>
          </p:nvPr>
        </p:nvSpPr>
        <p:spPr>
          <a:xfrm>
            <a:off x="5334000" y="4114800"/>
            <a:ext cx="3810000" cy="1981200"/>
          </a:xfrm>
        </p:spPr>
        <p:txBody>
          <a:bodyPr/>
          <a:lstStyle/>
          <a:p>
            <a:endParaRPr lang="en-US" altLang="en-US" sz="2400" dirty="0"/>
          </a:p>
        </p:txBody>
      </p:sp>
      <p:sp>
        <p:nvSpPr>
          <p:cNvPr id="58373" name="AutoShape 5" descr="2Q=="/>
          <p:cNvSpPr>
            <a:spLocks noChangeAspect="1" noChangeArrowheads="1"/>
          </p:cNvSpPr>
          <p:nvPr/>
        </p:nvSpPr>
        <p:spPr bwMode="auto">
          <a:xfrm>
            <a:off x="155575" y="46038"/>
            <a:ext cx="1676400" cy="18573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5" name="AutoShape 7" descr="2Q=="/>
          <p:cNvSpPr>
            <a:spLocks noChangeAspect="1" noChangeArrowheads="1"/>
          </p:cNvSpPr>
          <p:nvPr/>
        </p:nvSpPr>
        <p:spPr bwMode="auto">
          <a:xfrm>
            <a:off x="155575" y="46038"/>
            <a:ext cx="1676400" cy="18573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7" name="AutoShape 9" descr="2Q=="/>
          <p:cNvSpPr>
            <a:spLocks noChangeAspect="1" noChangeArrowheads="1"/>
          </p:cNvSpPr>
          <p:nvPr/>
        </p:nvSpPr>
        <p:spPr bwMode="auto">
          <a:xfrm>
            <a:off x="155575" y="46038"/>
            <a:ext cx="1676400" cy="18573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9" name="AutoShape 11" descr="2Q=="/>
          <p:cNvSpPr>
            <a:spLocks noChangeAspect="1" noChangeArrowheads="1"/>
          </p:cNvSpPr>
          <p:nvPr/>
        </p:nvSpPr>
        <p:spPr bwMode="auto">
          <a:xfrm>
            <a:off x="155575" y="46038"/>
            <a:ext cx="1676400" cy="18573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58387" name="Picture 19" descr="ANd9GcR70NH-tYy19gsshTqcf2gjQ7gfcqblsevOQyOkTwpG4FZZ3hQ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905000"/>
            <a:ext cx="2837348"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8389" name="Picture 21" descr="87-4_defa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618" y="3810000"/>
            <a:ext cx="3307374" cy="2581365"/>
          </a:xfrm>
          <a:prstGeom prst="rect">
            <a:avLst/>
          </a:prstGeom>
          <a:noFill/>
          <a:extLst>
            <a:ext uri="{909E8E84-426E-40DD-AFC4-6F175D3DCCD1}">
              <a14:hiddenFill xmlns:a14="http://schemas.microsoft.com/office/drawing/2010/main">
                <a:solidFill>
                  <a:srgbClr val="FFFFFF"/>
                </a:solidFill>
              </a14:hiddenFill>
            </a:ext>
          </a:extLst>
        </p:spPr>
      </p:pic>
      <p:pic>
        <p:nvPicPr>
          <p:cNvPr id="58391" name="Picture 23" descr="ANd9GcSVep8tPb_3c8OVjfm3AoNd8MZWphG9TpAqFZAB-Onvo7xLc51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605551"/>
            <a:ext cx="3387016" cy="2868301"/>
          </a:xfrm>
          <a:prstGeom prst="rect">
            <a:avLst/>
          </a:prstGeom>
          <a:noFill/>
          <a:extLst>
            <a:ext uri="{909E8E84-426E-40DD-AFC4-6F175D3DCCD1}">
              <a14:hiddenFill xmlns:a14="http://schemas.microsoft.com/office/drawing/2010/main">
                <a:solidFill>
                  <a:srgbClr val="FFFFFF"/>
                </a:solidFill>
              </a14:hiddenFill>
            </a:ext>
          </a:extLst>
        </p:spPr>
      </p:pic>
      <p:pic>
        <p:nvPicPr>
          <p:cNvPr id="58393" name="Picture 25" descr="ANd9GcRrnMdMGb83V69hjAamj3n1p1OhNzT86bDMpt7HQHK4yIWm_52AA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905000"/>
            <a:ext cx="2964485" cy="1740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8701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Complications</a:t>
            </a:r>
          </a:p>
        </p:txBody>
      </p:sp>
      <p:sp>
        <p:nvSpPr>
          <p:cNvPr id="60419" name="Rectangle 3"/>
          <p:cNvSpPr>
            <a:spLocks noGrp="1" noChangeArrowheads="1"/>
          </p:cNvSpPr>
          <p:nvPr>
            <p:ph type="body" sz="half" idx="1"/>
          </p:nvPr>
        </p:nvSpPr>
        <p:spPr/>
        <p:txBody>
          <a:bodyPr/>
          <a:lstStyle/>
          <a:p>
            <a:pPr>
              <a:lnSpc>
                <a:spcPct val="90000"/>
              </a:lnSpc>
            </a:pPr>
            <a:endParaRPr lang="en-US" altLang="en-US" sz="2800" dirty="0"/>
          </a:p>
          <a:p>
            <a:pPr>
              <a:lnSpc>
                <a:spcPct val="90000"/>
              </a:lnSpc>
            </a:pPr>
            <a:r>
              <a:rPr lang="en-US" altLang="en-US" sz="2800" dirty="0"/>
              <a:t>Secondary bacterial infections caused by staphylococcus</a:t>
            </a:r>
          </a:p>
          <a:p>
            <a:pPr>
              <a:lnSpc>
                <a:spcPct val="90000"/>
              </a:lnSpc>
            </a:pPr>
            <a:r>
              <a:rPr lang="en-US" altLang="en-US" sz="2800" dirty="0"/>
              <a:t>Viral infections caused by herpes simplex (eczema </a:t>
            </a:r>
            <a:r>
              <a:rPr lang="en-US" altLang="en-US" sz="2800" dirty="0" err="1"/>
              <a:t>herpeticum</a:t>
            </a:r>
            <a:r>
              <a:rPr lang="en-US" altLang="en-US" sz="2800" dirty="0"/>
              <a:t>)</a:t>
            </a:r>
          </a:p>
          <a:p>
            <a:pPr marL="114300" indent="0">
              <a:lnSpc>
                <a:spcPct val="90000"/>
              </a:lnSpc>
              <a:buNone/>
            </a:pPr>
            <a:endParaRPr lang="en-US" altLang="en-US" sz="2800" dirty="0"/>
          </a:p>
        </p:txBody>
      </p:sp>
      <p:sp>
        <p:nvSpPr>
          <p:cNvPr id="60428" name="Rectangle 12"/>
          <p:cNvSpPr>
            <a:spLocks noGrp="1" noChangeArrowheads="1"/>
          </p:cNvSpPr>
          <p:nvPr>
            <p:ph sz="quarter" idx="2"/>
          </p:nvPr>
        </p:nvSpPr>
        <p:spPr/>
        <p:txBody>
          <a:bodyPr/>
          <a:lstStyle/>
          <a:p>
            <a:endParaRPr lang="en-US" altLang="en-US" sz="2400"/>
          </a:p>
        </p:txBody>
      </p:sp>
      <p:sp>
        <p:nvSpPr>
          <p:cNvPr id="60429" name="Rectangle 13"/>
          <p:cNvSpPr>
            <a:spLocks noGrp="1" noChangeArrowheads="1"/>
          </p:cNvSpPr>
          <p:nvPr>
            <p:ph sz="quarter" idx="3"/>
          </p:nvPr>
        </p:nvSpPr>
        <p:spPr>
          <a:xfrm>
            <a:off x="5145088" y="4005064"/>
            <a:ext cx="3810000" cy="2736304"/>
          </a:xfrm>
        </p:spPr>
        <p:txBody>
          <a:bodyPr/>
          <a:lstStyle/>
          <a:p>
            <a:endParaRPr lang="en-US" altLang="en-US" sz="2400" dirty="0"/>
          </a:p>
        </p:txBody>
      </p:sp>
      <p:pic>
        <p:nvPicPr>
          <p:cNvPr id="60425" name="Picture 9" descr="ANd9GcQrbx68amKvqHOEaIzpn6qT5aMT-b8Ew3QRd9Gz6rb6IaRLiH8Hq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484784"/>
            <a:ext cx="2936533" cy="2304257"/>
          </a:xfrm>
          <a:prstGeom prst="rect">
            <a:avLst/>
          </a:prstGeom>
          <a:noFill/>
          <a:extLst>
            <a:ext uri="{909E8E84-426E-40DD-AFC4-6F175D3DCCD1}">
              <a14:hiddenFill xmlns:a14="http://schemas.microsoft.com/office/drawing/2010/main">
                <a:solidFill>
                  <a:srgbClr val="FFFFFF"/>
                </a:solidFill>
              </a14:hiddenFill>
            </a:ext>
          </a:extLst>
        </p:spPr>
      </p:pic>
      <p:pic>
        <p:nvPicPr>
          <p:cNvPr id="60427" name="Picture 11" descr="ANd9GcTCfS54bwN5ahN1bkaTqjXeWpmxN8Dxr2-z7-tuIQSR0bLt5B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114800"/>
            <a:ext cx="3134816" cy="1793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9600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sz="4000" dirty="0"/>
              <a:t>Laboratory</a:t>
            </a:r>
          </a:p>
        </p:txBody>
      </p:sp>
      <p:sp>
        <p:nvSpPr>
          <p:cNvPr id="64515" name="Rectangle 3"/>
          <p:cNvSpPr>
            <a:spLocks noGrp="1" noChangeArrowheads="1"/>
          </p:cNvSpPr>
          <p:nvPr>
            <p:ph type="body" idx="1"/>
          </p:nvPr>
        </p:nvSpPr>
        <p:spPr/>
        <p:txBody>
          <a:bodyPr/>
          <a:lstStyle/>
          <a:p>
            <a:endParaRPr lang="en-US" altLang="en-US" dirty="0"/>
          </a:p>
          <a:p>
            <a:r>
              <a:rPr lang="en-US" altLang="en-US" dirty="0"/>
              <a:t>Eosinophilia</a:t>
            </a:r>
          </a:p>
          <a:p>
            <a:r>
              <a:rPr lang="en-US" altLang="en-US" dirty="0"/>
              <a:t>Elevated </a:t>
            </a:r>
            <a:r>
              <a:rPr lang="en-US" altLang="en-US" dirty="0" err="1" smtClean="0"/>
              <a:t>Ig</a:t>
            </a:r>
            <a:r>
              <a:rPr lang="sr-Latn-RS" altLang="en-US" dirty="0" smtClean="0"/>
              <a:t>E</a:t>
            </a:r>
            <a:r>
              <a:rPr lang="en-US" altLang="en-US" dirty="0" smtClean="0"/>
              <a:t> titer</a:t>
            </a:r>
            <a:endParaRPr lang="en-US" altLang="en-US" dirty="0"/>
          </a:p>
        </p:txBody>
      </p:sp>
    </p:spTree>
    <p:extLst>
      <p:ext uri="{BB962C8B-B14F-4D97-AF65-F5344CB8AC3E}">
        <p14:creationId xmlns:p14="http://schemas.microsoft.com/office/powerpoint/2010/main" val="4044735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67544" y="260648"/>
            <a:ext cx="7620000" cy="1143000"/>
          </a:xfrm>
        </p:spPr>
        <p:txBody>
          <a:bodyPr/>
          <a:lstStyle/>
          <a:p>
            <a:r>
              <a:rPr lang="en-US" altLang="en-US" sz="4000" dirty="0"/>
              <a:t>Differential diagnosis</a:t>
            </a:r>
          </a:p>
        </p:txBody>
      </p:sp>
      <p:sp>
        <p:nvSpPr>
          <p:cNvPr id="65539" name="Rectangle 3"/>
          <p:cNvSpPr>
            <a:spLocks noGrp="1" noChangeArrowheads="1"/>
          </p:cNvSpPr>
          <p:nvPr>
            <p:ph type="body" idx="1"/>
          </p:nvPr>
        </p:nvSpPr>
        <p:spPr/>
        <p:txBody>
          <a:bodyPr/>
          <a:lstStyle/>
          <a:p>
            <a:r>
              <a:rPr lang="en-US" altLang="en-US" dirty="0"/>
              <a:t>Irritant and allergic dermatitis</a:t>
            </a:r>
          </a:p>
          <a:p>
            <a:r>
              <a:rPr lang="en-US" altLang="en-US" dirty="0" err="1"/>
              <a:t>Seborrheic</a:t>
            </a:r>
            <a:r>
              <a:rPr lang="en-US" altLang="en-US" dirty="0"/>
              <a:t> dermatitis of infants</a:t>
            </a:r>
          </a:p>
          <a:p>
            <a:r>
              <a:rPr lang="en-US" altLang="en-US" dirty="0" err="1"/>
              <a:t>Miliaria</a:t>
            </a:r>
            <a:r>
              <a:rPr lang="en-US" altLang="en-US" dirty="0"/>
              <a:t> </a:t>
            </a:r>
            <a:r>
              <a:rPr lang="en-US" altLang="en-US" dirty="0" err="1"/>
              <a:t>rubra</a:t>
            </a:r>
            <a:endParaRPr lang="en-US" altLang="en-US" dirty="0"/>
          </a:p>
          <a:p>
            <a:pPr marL="114300" indent="0">
              <a:buNone/>
            </a:pPr>
            <a:endParaRPr lang="en-US" altLang="en-US" dirty="0"/>
          </a:p>
        </p:txBody>
      </p:sp>
    </p:spTree>
    <p:extLst>
      <p:ext uri="{BB962C8B-B14F-4D97-AF65-F5344CB8AC3E}">
        <p14:creationId xmlns:p14="http://schemas.microsoft.com/office/powerpoint/2010/main" val="15736526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en-US" sz="4000" dirty="0"/>
              <a:t>Diagnose</a:t>
            </a:r>
          </a:p>
        </p:txBody>
      </p:sp>
      <p:sp>
        <p:nvSpPr>
          <p:cNvPr id="66563" name="Rectangle 3"/>
          <p:cNvSpPr>
            <a:spLocks noGrp="1" noChangeArrowheads="1"/>
          </p:cNvSpPr>
          <p:nvPr>
            <p:ph type="body" idx="1"/>
          </p:nvPr>
        </p:nvSpPr>
        <p:spPr/>
        <p:txBody>
          <a:bodyPr/>
          <a:lstStyle/>
          <a:p>
            <a:r>
              <a:rPr lang="en-US" altLang="en-US" dirty="0"/>
              <a:t>Based on major and minor signs</a:t>
            </a:r>
          </a:p>
          <a:p>
            <a:r>
              <a:rPr lang="en-US" altLang="en-US" dirty="0"/>
              <a:t>Major </a:t>
            </a:r>
            <a:r>
              <a:rPr lang="sr-Latn-RS" altLang="en-US" dirty="0" smtClean="0"/>
              <a:t>signs</a:t>
            </a:r>
            <a:r>
              <a:rPr lang="en-US" altLang="en-US" dirty="0" smtClean="0"/>
              <a:t>:</a:t>
            </a:r>
            <a:endParaRPr lang="en-US" altLang="en-US" dirty="0"/>
          </a:p>
          <a:p>
            <a:r>
              <a:rPr lang="en-US" altLang="en-US" dirty="0"/>
              <a:t>Itching</a:t>
            </a:r>
          </a:p>
          <a:p>
            <a:r>
              <a:rPr lang="en-US" altLang="en-US" dirty="0"/>
              <a:t>Typical morphology and localization</a:t>
            </a:r>
          </a:p>
          <a:p>
            <a:r>
              <a:rPr lang="en-US" altLang="en-US" dirty="0"/>
              <a:t>Chronic relapsing course</a:t>
            </a:r>
          </a:p>
          <a:p>
            <a:r>
              <a:rPr lang="en-US" altLang="en-US" dirty="0"/>
              <a:t>Positive family history</a:t>
            </a:r>
          </a:p>
          <a:p>
            <a:endParaRPr lang="en-US" altLang="en-US" dirty="0"/>
          </a:p>
        </p:txBody>
      </p:sp>
    </p:spTree>
    <p:extLst>
      <p:ext uri="{BB962C8B-B14F-4D97-AF65-F5344CB8AC3E}">
        <p14:creationId xmlns:p14="http://schemas.microsoft.com/office/powerpoint/2010/main" val="11299133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ltLang="en-US" sz="4000" dirty="0"/>
              <a:t>Diagnose</a:t>
            </a:r>
          </a:p>
        </p:txBody>
      </p:sp>
      <p:sp>
        <p:nvSpPr>
          <p:cNvPr id="67587" name="Rectangle 3"/>
          <p:cNvSpPr>
            <a:spLocks noGrp="1" noChangeArrowheads="1"/>
          </p:cNvSpPr>
          <p:nvPr>
            <p:ph type="body" sz="half" idx="1"/>
          </p:nvPr>
        </p:nvSpPr>
        <p:spPr/>
        <p:txBody>
          <a:bodyPr/>
          <a:lstStyle/>
          <a:p>
            <a:pPr>
              <a:lnSpc>
                <a:spcPct val="80000"/>
              </a:lnSpc>
            </a:pPr>
            <a:r>
              <a:rPr lang="en-US" altLang="en-US" sz="2400" dirty="0"/>
              <a:t>Minor </a:t>
            </a:r>
            <a:r>
              <a:rPr lang="sr-Latn-RS" altLang="en-US" sz="2400" dirty="0" smtClean="0"/>
              <a:t>signs</a:t>
            </a:r>
            <a:r>
              <a:rPr lang="en-US" altLang="en-US" sz="2400" dirty="0" smtClean="0"/>
              <a:t>:</a:t>
            </a:r>
            <a:endParaRPr lang="en-US" altLang="en-US" sz="2400" dirty="0"/>
          </a:p>
          <a:p>
            <a:pPr>
              <a:lnSpc>
                <a:spcPct val="80000"/>
              </a:lnSpc>
            </a:pPr>
            <a:r>
              <a:rPr lang="en-US" altLang="en-US" sz="2400" dirty="0" err="1" smtClean="0"/>
              <a:t>xerosis</a:t>
            </a:r>
            <a:r>
              <a:rPr lang="en-US" altLang="en-US" sz="2400" dirty="0"/>
              <a:t>, </a:t>
            </a:r>
            <a:r>
              <a:rPr lang="en-US" altLang="en-US" sz="2400" dirty="0" err="1" smtClean="0"/>
              <a:t>ichthyosis</a:t>
            </a:r>
            <a:endParaRPr lang="sr-Latn-RS" altLang="en-US" sz="2400" dirty="0" smtClean="0"/>
          </a:p>
          <a:p>
            <a:pPr>
              <a:lnSpc>
                <a:spcPct val="80000"/>
              </a:lnSpc>
            </a:pPr>
            <a:r>
              <a:rPr lang="en-US" altLang="en-US" sz="2400" dirty="0" smtClean="0"/>
              <a:t>positive </a:t>
            </a:r>
            <a:r>
              <a:rPr lang="en-US" altLang="en-US" sz="2400" dirty="0"/>
              <a:t>scratch test</a:t>
            </a:r>
          </a:p>
          <a:p>
            <a:pPr>
              <a:lnSpc>
                <a:spcPct val="80000"/>
              </a:lnSpc>
            </a:pPr>
            <a:r>
              <a:rPr lang="en-US" altLang="en-US" sz="2400" dirty="0" smtClean="0"/>
              <a:t>Danny </a:t>
            </a:r>
            <a:r>
              <a:rPr lang="en-US" altLang="en-US" sz="2400" dirty="0" err="1"/>
              <a:t>Morgani's</a:t>
            </a:r>
            <a:r>
              <a:rPr lang="en-US" altLang="en-US" sz="2400" dirty="0"/>
              <a:t> furrow</a:t>
            </a:r>
          </a:p>
          <a:p>
            <a:pPr>
              <a:lnSpc>
                <a:spcPct val="80000"/>
              </a:lnSpc>
            </a:pPr>
            <a:r>
              <a:rPr lang="en-US" altLang="en-US" sz="2400" dirty="0" smtClean="0"/>
              <a:t>recurrent </a:t>
            </a:r>
            <a:r>
              <a:rPr lang="en-US" altLang="en-US" sz="2400" dirty="0"/>
              <a:t>conjunctivitis</a:t>
            </a:r>
          </a:p>
          <a:p>
            <a:pPr>
              <a:lnSpc>
                <a:spcPct val="80000"/>
              </a:lnSpc>
            </a:pPr>
            <a:r>
              <a:rPr lang="en-US" altLang="en-US" sz="2400" dirty="0" err="1" smtClean="0"/>
              <a:t>keratoconus</a:t>
            </a:r>
            <a:r>
              <a:rPr lang="en-US" altLang="en-US" sz="2400" dirty="0"/>
              <a:t>, cataract</a:t>
            </a:r>
          </a:p>
          <a:p>
            <a:pPr>
              <a:lnSpc>
                <a:spcPct val="80000"/>
              </a:lnSpc>
            </a:pPr>
            <a:r>
              <a:rPr lang="en-US" altLang="en-US" sz="2400" dirty="0" err="1" smtClean="0"/>
              <a:t>Cheilitis</a:t>
            </a:r>
            <a:endParaRPr lang="sr-Latn-RS" altLang="en-US" sz="2400" dirty="0" smtClean="0"/>
          </a:p>
          <a:p>
            <a:pPr>
              <a:lnSpc>
                <a:spcPct val="80000"/>
              </a:lnSpc>
            </a:pPr>
            <a:r>
              <a:rPr lang="en-US" altLang="en-US" sz="2400" dirty="0" smtClean="0"/>
              <a:t>Tendency </a:t>
            </a:r>
            <a:r>
              <a:rPr lang="en-US" altLang="en-US" sz="2400" dirty="0"/>
              <a:t>to skin infections</a:t>
            </a:r>
          </a:p>
          <a:p>
            <a:pPr>
              <a:lnSpc>
                <a:spcPct val="80000"/>
              </a:lnSpc>
            </a:pPr>
            <a:endParaRPr lang="en-US" altLang="en-US" sz="2400" dirty="0"/>
          </a:p>
          <a:p>
            <a:pPr>
              <a:lnSpc>
                <a:spcPct val="80000"/>
              </a:lnSpc>
              <a:buFont typeface="Wingdings" pitchFamily="2" charset="2"/>
              <a:buNone/>
            </a:pPr>
            <a:endParaRPr lang="en-US" altLang="en-US" sz="2400" dirty="0"/>
          </a:p>
        </p:txBody>
      </p:sp>
      <p:sp>
        <p:nvSpPr>
          <p:cNvPr id="67588" name="Rectangle 4"/>
          <p:cNvSpPr>
            <a:spLocks noGrp="1" noChangeArrowheads="1"/>
          </p:cNvSpPr>
          <p:nvPr>
            <p:ph sz="half" idx="2"/>
          </p:nvPr>
        </p:nvSpPr>
        <p:spPr/>
        <p:txBody>
          <a:bodyPr/>
          <a:lstStyle/>
          <a:p>
            <a:pPr>
              <a:lnSpc>
                <a:spcPct val="80000"/>
              </a:lnSpc>
            </a:pPr>
            <a:endParaRPr lang="en-US" altLang="en-US" sz="2400"/>
          </a:p>
        </p:txBody>
      </p:sp>
      <p:pic>
        <p:nvPicPr>
          <p:cNvPr id="67590" name="Picture 6" descr="ANd9GcQWjM1ghnun8-sd_nW5d3b93iCbXItoAJ7uUgD3crmZctWU_Dm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981200"/>
            <a:ext cx="3819525" cy="1200150"/>
          </a:xfrm>
          <a:prstGeom prst="rect">
            <a:avLst/>
          </a:prstGeom>
          <a:noFill/>
          <a:extLst>
            <a:ext uri="{909E8E84-426E-40DD-AFC4-6F175D3DCCD1}">
              <a14:hiddenFill xmlns:a14="http://schemas.microsoft.com/office/drawing/2010/main">
                <a:solidFill>
                  <a:srgbClr val="FFFFFF"/>
                </a:solidFill>
              </a14:hiddenFill>
            </a:ext>
          </a:extLst>
        </p:spPr>
      </p:pic>
      <p:pic>
        <p:nvPicPr>
          <p:cNvPr id="67592" name="Picture 8" descr="ANd9GcQUs-ONatfpwWHbK_Wti_Tt81VSpX_2JY5RFp0-DqPJjbFYzA3RX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124200"/>
            <a:ext cx="3200400" cy="1571625"/>
          </a:xfrm>
          <a:prstGeom prst="rect">
            <a:avLst/>
          </a:prstGeom>
          <a:noFill/>
          <a:extLst>
            <a:ext uri="{909E8E84-426E-40DD-AFC4-6F175D3DCCD1}">
              <a14:hiddenFill xmlns:a14="http://schemas.microsoft.com/office/drawing/2010/main">
                <a:solidFill>
                  <a:srgbClr val="FFFFFF"/>
                </a:solidFill>
              </a14:hiddenFill>
            </a:ext>
          </a:extLst>
        </p:spPr>
      </p:pic>
      <p:sp>
        <p:nvSpPr>
          <p:cNvPr id="67594" name="AutoShape 10" descr="2Q=="/>
          <p:cNvSpPr>
            <a:spLocks noChangeAspect="1" noChangeArrowheads="1"/>
          </p:cNvSpPr>
          <p:nvPr/>
        </p:nvSpPr>
        <p:spPr bwMode="auto">
          <a:xfrm>
            <a:off x="155575" y="46038"/>
            <a:ext cx="1524000" cy="11430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67596" name="AutoShape 12" descr="2Q=="/>
          <p:cNvSpPr>
            <a:spLocks noChangeAspect="1" noChangeArrowheads="1"/>
          </p:cNvSpPr>
          <p:nvPr/>
        </p:nvSpPr>
        <p:spPr bwMode="auto">
          <a:xfrm>
            <a:off x="155575" y="46038"/>
            <a:ext cx="1819275" cy="25050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67598" name="AutoShape 14" descr="Z"/>
          <p:cNvSpPr>
            <a:spLocks noChangeAspect="1" noChangeArrowheads="1"/>
          </p:cNvSpPr>
          <p:nvPr/>
        </p:nvSpPr>
        <p:spPr bwMode="auto">
          <a:xfrm>
            <a:off x="155575" y="46038"/>
            <a:ext cx="1809750" cy="252412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67602" name="Picture 18" descr="ANd9GcRfW1x46RP7AU1E3d0luJ405ksDq_erNxxClCz5w05SCyUpZ9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572000"/>
            <a:ext cx="279082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5931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ltLang="en-US" sz="4000" dirty="0"/>
              <a:t>Diagnose</a:t>
            </a:r>
          </a:p>
        </p:txBody>
      </p:sp>
      <p:sp>
        <p:nvSpPr>
          <p:cNvPr id="70659" name="Rectangle 3"/>
          <p:cNvSpPr>
            <a:spLocks noGrp="1" noChangeArrowheads="1"/>
          </p:cNvSpPr>
          <p:nvPr>
            <p:ph type="body" sz="half" idx="1"/>
          </p:nvPr>
        </p:nvSpPr>
        <p:spPr/>
        <p:txBody>
          <a:bodyPr>
            <a:normAutofit fontScale="92500" lnSpcReduction="20000"/>
          </a:bodyPr>
          <a:lstStyle/>
          <a:p>
            <a:r>
              <a:rPr lang="en-US" altLang="en-US" sz="2800" dirty="0"/>
              <a:t>Minor means:</a:t>
            </a:r>
          </a:p>
          <a:p>
            <a:r>
              <a:rPr lang="en-US" altLang="en-US" sz="2800" dirty="0"/>
              <a:t>- </a:t>
            </a:r>
            <a:r>
              <a:rPr lang="en-US" altLang="en-US" sz="2800" dirty="0" err="1"/>
              <a:t>Pityriasis</a:t>
            </a:r>
            <a:r>
              <a:rPr lang="en-US" altLang="en-US" sz="2800" dirty="0"/>
              <a:t> alba</a:t>
            </a:r>
          </a:p>
          <a:p>
            <a:r>
              <a:rPr lang="en-US" altLang="en-US" sz="2800" dirty="0"/>
              <a:t>- Eczema on the areola of the breast</a:t>
            </a:r>
          </a:p>
          <a:p>
            <a:r>
              <a:rPr lang="en-US" altLang="en-US" sz="2800" dirty="0"/>
              <a:t>- Pale face</a:t>
            </a:r>
          </a:p>
          <a:p>
            <a:r>
              <a:rPr lang="en-US" altLang="en-US" sz="2800" dirty="0"/>
              <a:t>- Non-specific eczema of the hands and feet</a:t>
            </a:r>
          </a:p>
          <a:p>
            <a:r>
              <a:rPr lang="en-US" altLang="en-US" sz="2800" dirty="0"/>
              <a:t>- intolerant of wool</a:t>
            </a:r>
          </a:p>
          <a:p>
            <a:r>
              <a:rPr lang="en-US" altLang="en-US" sz="2800" dirty="0"/>
              <a:t>-Beginning 5 years ago</a:t>
            </a:r>
          </a:p>
          <a:p>
            <a:r>
              <a:rPr lang="en-US" altLang="en-US" sz="2800" dirty="0"/>
              <a:t>- High </a:t>
            </a:r>
            <a:r>
              <a:rPr lang="en-US" altLang="en-US" sz="2800" dirty="0" err="1"/>
              <a:t>IgE</a:t>
            </a:r>
            <a:endParaRPr lang="en-US" altLang="en-US" sz="2800" dirty="0"/>
          </a:p>
          <a:p>
            <a:endParaRPr lang="en-US" altLang="en-US" sz="2800" dirty="0"/>
          </a:p>
          <a:p>
            <a:pPr>
              <a:buFontTx/>
              <a:buChar char="-"/>
            </a:pPr>
            <a:endParaRPr lang="sr-Cyrl-CS" altLang="en-US" sz="2400" dirty="0"/>
          </a:p>
          <a:p>
            <a:endParaRPr lang="en-US" altLang="en-US" sz="2800" dirty="0"/>
          </a:p>
        </p:txBody>
      </p:sp>
      <p:sp>
        <p:nvSpPr>
          <p:cNvPr id="70662" name="Rectangle 6"/>
          <p:cNvSpPr>
            <a:spLocks noGrp="1" noChangeArrowheads="1"/>
          </p:cNvSpPr>
          <p:nvPr>
            <p:ph sz="half" idx="2"/>
          </p:nvPr>
        </p:nvSpPr>
        <p:spPr/>
        <p:txBody>
          <a:bodyPr/>
          <a:lstStyle/>
          <a:p>
            <a:endParaRPr lang="en-US" altLang="en-US" sz="2800"/>
          </a:p>
        </p:txBody>
      </p:sp>
      <p:pic>
        <p:nvPicPr>
          <p:cNvPr id="70661" name="Picture 5" descr="2667_2686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1981200"/>
            <a:ext cx="3781425" cy="430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4413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3600" dirty="0" smtClean="0"/>
              <a:t>Et</a:t>
            </a:r>
            <a:r>
              <a:rPr lang="sr-Latn-RS" altLang="en-US" sz="3600" dirty="0"/>
              <a:t>y</a:t>
            </a:r>
            <a:r>
              <a:rPr lang="en-US" altLang="en-US" sz="3600" dirty="0" err="1" smtClean="0"/>
              <a:t>opat</a:t>
            </a:r>
            <a:r>
              <a:rPr lang="sr-Latn-RS" altLang="en-US" sz="3600" dirty="0" smtClean="0"/>
              <a:t>h</a:t>
            </a:r>
            <a:r>
              <a:rPr lang="en-US" altLang="en-US" sz="3600" dirty="0" err="1" smtClean="0"/>
              <a:t>ogenesis</a:t>
            </a:r>
            <a:endParaRPr lang="en-US" altLang="en-US" sz="3600" dirty="0"/>
          </a:p>
        </p:txBody>
      </p:sp>
      <p:pic>
        <p:nvPicPr>
          <p:cNvPr id="8197" name="Picture 5" descr="http://www.scielo.br/img/revistas/abd/v86n3/en_a01fig01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73533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6406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en-US" sz="4000" dirty="0"/>
              <a:t>Diagnose</a:t>
            </a:r>
          </a:p>
        </p:txBody>
      </p:sp>
      <p:sp>
        <p:nvSpPr>
          <p:cNvPr id="68611" name="Rectangle 3"/>
          <p:cNvSpPr>
            <a:spLocks noGrp="1" noChangeArrowheads="1"/>
          </p:cNvSpPr>
          <p:nvPr>
            <p:ph type="body" idx="1"/>
          </p:nvPr>
        </p:nvSpPr>
        <p:spPr/>
        <p:txBody>
          <a:bodyPr/>
          <a:lstStyle/>
          <a:p>
            <a:endParaRPr lang="sr-Cyrl-CS" altLang="en-US" dirty="0"/>
          </a:p>
          <a:p>
            <a:endParaRPr lang="sr-Cyrl-CS" altLang="en-US" dirty="0"/>
          </a:p>
          <a:p>
            <a:r>
              <a:rPr lang="en-US" altLang="en-US"/>
              <a:t>For the diagnosis of AD, 3 major and 3 minor criteria must be present</a:t>
            </a:r>
          </a:p>
          <a:p>
            <a:endParaRPr lang="en-US" altLang="en-US" dirty="0"/>
          </a:p>
        </p:txBody>
      </p:sp>
    </p:spTree>
    <p:extLst>
      <p:ext uri="{BB962C8B-B14F-4D97-AF65-F5344CB8AC3E}">
        <p14:creationId xmlns:p14="http://schemas.microsoft.com/office/powerpoint/2010/main" val="31264005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altLang="en-US" sz="4000" dirty="0"/>
              <a:t>Therapy</a:t>
            </a:r>
          </a:p>
        </p:txBody>
      </p:sp>
      <p:sp>
        <p:nvSpPr>
          <p:cNvPr id="72707" name="Rectangle 3"/>
          <p:cNvSpPr>
            <a:spLocks noGrp="1" noChangeArrowheads="1"/>
          </p:cNvSpPr>
          <p:nvPr>
            <p:ph type="body" idx="1"/>
          </p:nvPr>
        </p:nvSpPr>
        <p:spPr/>
        <p:txBody>
          <a:bodyPr/>
          <a:lstStyle/>
          <a:p>
            <a:r>
              <a:rPr lang="en-US" altLang="en-US" dirty="0"/>
              <a:t>General measures</a:t>
            </a:r>
          </a:p>
          <a:p>
            <a:r>
              <a:rPr lang="en-US" altLang="en-US" dirty="0"/>
              <a:t>Topical: KS, saline compresses, antibiotic ointments, tar preparations</a:t>
            </a:r>
          </a:p>
          <a:p>
            <a:r>
              <a:rPr lang="en-US" altLang="en-US" dirty="0"/>
              <a:t>Systemic: antihistamines, </a:t>
            </a:r>
            <a:r>
              <a:rPr lang="sr-Latn-RS" altLang="en-US" dirty="0" smtClean="0"/>
              <a:t>corticosteroids</a:t>
            </a:r>
            <a:r>
              <a:rPr lang="en-US" altLang="en-US" dirty="0" smtClean="0"/>
              <a:t>, </a:t>
            </a:r>
            <a:r>
              <a:rPr lang="en-US" altLang="en-US" dirty="0"/>
              <a:t>antibiotics, cyclosporine A, phototherapy</a:t>
            </a:r>
          </a:p>
        </p:txBody>
      </p:sp>
    </p:spTree>
    <p:extLst>
      <p:ext uri="{BB962C8B-B14F-4D97-AF65-F5344CB8AC3E}">
        <p14:creationId xmlns:p14="http://schemas.microsoft.com/office/powerpoint/2010/main" val="15995307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sr-Cyrl-CS" altLang="en-US" sz="4000"/>
              <a:t>Е</a:t>
            </a:r>
            <a:r>
              <a:rPr lang="en-US" altLang="en-US" sz="4000"/>
              <a:t>czema dyshidroticum</a:t>
            </a:r>
          </a:p>
        </p:txBody>
      </p:sp>
      <p:sp>
        <p:nvSpPr>
          <p:cNvPr id="73732" name="Rectangle 4"/>
          <p:cNvSpPr>
            <a:spLocks noGrp="1" noChangeArrowheads="1"/>
          </p:cNvSpPr>
          <p:nvPr>
            <p:ph type="body" sz="half" idx="1"/>
          </p:nvPr>
        </p:nvSpPr>
        <p:spPr/>
        <p:txBody>
          <a:bodyPr/>
          <a:lstStyle/>
          <a:p>
            <a:r>
              <a:rPr lang="en-US" altLang="en-US" sz="2400" dirty="0"/>
              <a:t>Occurs around 40 years</a:t>
            </a:r>
          </a:p>
          <a:p>
            <a:r>
              <a:rPr lang="en-US" altLang="en-US" sz="2400" dirty="0"/>
              <a:t>Seasonal character</a:t>
            </a:r>
          </a:p>
          <a:p>
            <a:r>
              <a:rPr lang="en-US" altLang="en-US" sz="2400" dirty="0"/>
              <a:t>Localization: palms, soles, fingers</a:t>
            </a:r>
          </a:p>
          <a:p>
            <a:r>
              <a:rPr lang="en-US" altLang="en-US" sz="2400" dirty="0"/>
              <a:t>Erythema + vesicles</a:t>
            </a:r>
          </a:p>
          <a:p>
            <a:r>
              <a:rPr lang="en-US" altLang="en-US" sz="2400" dirty="0" err="1"/>
              <a:t>Crusto-squame</a:t>
            </a:r>
            <a:r>
              <a:rPr lang="en-US" altLang="en-US" sz="2400" dirty="0"/>
              <a:t>, </a:t>
            </a:r>
            <a:r>
              <a:rPr lang="en-US" altLang="en-US" sz="2400" dirty="0" err="1"/>
              <a:t>ragade</a:t>
            </a:r>
            <a:r>
              <a:rPr lang="en-US" altLang="en-US" sz="2400" dirty="0"/>
              <a:t>, hyperkeratosis</a:t>
            </a:r>
          </a:p>
          <a:p>
            <a:r>
              <a:rPr lang="en-US" altLang="en-US" sz="2400" dirty="0"/>
              <a:t>Pruritus</a:t>
            </a:r>
          </a:p>
        </p:txBody>
      </p:sp>
      <p:pic>
        <p:nvPicPr>
          <p:cNvPr id="73734" name="Picture 5" descr="E:\608px-Dyshidrosis.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45088" y="2198688"/>
            <a:ext cx="3810000" cy="37528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029597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sr-Cyrl-CS" altLang="en-US" sz="4000"/>
              <a:t>Е</a:t>
            </a:r>
            <a:r>
              <a:rPr lang="en-US" altLang="en-US" sz="4000"/>
              <a:t>czema dyshidroticum</a:t>
            </a:r>
          </a:p>
        </p:txBody>
      </p:sp>
      <p:sp>
        <p:nvSpPr>
          <p:cNvPr id="75779" name="Rectangle 3"/>
          <p:cNvSpPr>
            <a:spLocks noGrp="1" noChangeArrowheads="1"/>
          </p:cNvSpPr>
          <p:nvPr>
            <p:ph type="body" idx="1"/>
          </p:nvPr>
        </p:nvSpPr>
        <p:spPr/>
        <p:txBody>
          <a:bodyPr/>
          <a:lstStyle/>
          <a:p>
            <a:r>
              <a:rPr lang="en-US" altLang="en-US" dirty="0"/>
              <a:t>Etiology: allergic and irritant eczema, fungal infection of the soles, idiopathic </a:t>
            </a:r>
            <a:r>
              <a:rPr lang="en-US" altLang="en-US" dirty="0" smtClean="0"/>
              <a:t>forms</a:t>
            </a:r>
            <a:endParaRPr lang="sr-Latn-RS" altLang="en-US" dirty="0" smtClean="0"/>
          </a:p>
          <a:p>
            <a:pPr marL="114300" indent="0">
              <a:buNone/>
            </a:pPr>
            <a:endParaRPr lang="en-US" altLang="en-US" dirty="0"/>
          </a:p>
          <a:p>
            <a:r>
              <a:rPr lang="en-US" altLang="en-US" dirty="0" smtClean="0"/>
              <a:t>D</a:t>
            </a:r>
            <a:r>
              <a:rPr lang="sr-Latn-RS" altLang="en-US" dirty="0" smtClean="0"/>
              <a:t>ifferential </a:t>
            </a:r>
            <a:r>
              <a:rPr lang="en-US" altLang="en-US" dirty="0" smtClean="0"/>
              <a:t>Dg</a:t>
            </a:r>
            <a:r>
              <a:rPr lang="en-US" altLang="en-US" dirty="0"/>
              <a:t>: exclude fungal diseases, other forms of </a:t>
            </a:r>
            <a:r>
              <a:rPr lang="en-US" altLang="en-US" dirty="0" smtClean="0"/>
              <a:t>eczema</a:t>
            </a:r>
            <a:endParaRPr lang="sr-Latn-RS" altLang="en-US" dirty="0" smtClean="0"/>
          </a:p>
          <a:p>
            <a:pPr marL="114300" indent="0">
              <a:buNone/>
            </a:pPr>
            <a:endParaRPr lang="en-US" altLang="en-US" dirty="0"/>
          </a:p>
          <a:p>
            <a:r>
              <a:rPr lang="en-US" altLang="en-US" dirty="0"/>
              <a:t>Therapy: local </a:t>
            </a:r>
            <a:r>
              <a:rPr lang="en-US" altLang="en-US" dirty="0" err="1"/>
              <a:t>KS+emollients</a:t>
            </a:r>
            <a:endParaRPr lang="en-US" altLang="en-US" dirty="0"/>
          </a:p>
          <a:p>
            <a:endParaRPr lang="en-US" altLang="en-US" dirty="0"/>
          </a:p>
        </p:txBody>
      </p:sp>
    </p:spTree>
    <p:extLst>
      <p:ext uri="{BB962C8B-B14F-4D97-AF65-F5344CB8AC3E}">
        <p14:creationId xmlns:p14="http://schemas.microsoft.com/office/powerpoint/2010/main" val="2134912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ltLang="en-US" sz="4000"/>
              <a:t>Dermatitis coccica </a:t>
            </a:r>
          </a:p>
        </p:txBody>
      </p:sp>
      <p:sp>
        <p:nvSpPr>
          <p:cNvPr id="76803" name="Rectangle 3"/>
          <p:cNvSpPr>
            <a:spLocks noGrp="1" noChangeArrowheads="1"/>
          </p:cNvSpPr>
          <p:nvPr>
            <p:ph type="body" sz="half" idx="1"/>
          </p:nvPr>
        </p:nvSpPr>
        <p:spPr/>
        <p:txBody>
          <a:bodyPr>
            <a:normAutofit lnSpcReduction="10000"/>
          </a:bodyPr>
          <a:lstStyle/>
          <a:p>
            <a:pPr>
              <a:lnSpc>
                <a:spcPct val="90000"/>
              </a:lnSpc>
            </a:pPr>
            <a:r>
              <a:rPr lang="en-US" altLang="en-US" sz="2800" dirty="0"/>
              <a:t>Eczema reaction to microbes</a:t>
            </a:r>
          </a:p>
          <a:p>
            <a:pPr>
              <a:lnSpc>
                <a:spcPct val="90000"/>
              </a:lnSpc>
            </a:pPr>
            <a:r>
              <a:rPr lang="en-US" altLang="en-US" sz="2800" dirty="0"/>
              <a:t>St. </a:t>
            </a:r>
            <a:r>
              <a:rPr lang="en-US" altLang="en-US" sz="2800" dirty="0" err="1"/>
              <a:t>aureus</a:t>
            </a:r>
            <a:endParaRPr lang="en-US" altLang="en-US" sz="2800" dirty="0"/>
          </a:p>
          <a:p>
            <a:pPr>
              <a:lnSpc>
                <a:spcPct val="90000"/>
              </a:lnSpc>
            </a:pPr>
            <a:r>
              <a:rPr lang="en-US" altLang="en-US" sz="2800" dirty="0"/>
              <a:t>Clinical: </a:t>
            </a:r>
            <a:endParaRPr lang="sr-Latn-RS" altLang="en-US" sz="2800" dirty="0" smtClean="0"/>
          </a:p>
          <a:p>
            <a:pPr>
              <a:lnSpc>
                <a:spcPct val="90000"/>
              </a:lnSpc>
            </a:pPr>
            <a:r>
              <a:rPr lang="en-US" altLang="en-US" sz="2800" dirty="0" smtClean="0"/>
              <a:t>erythema</a:t>
            </a:r>
            <a:r>
              <a:rPr lang="en-US" altLang="en-US" sz="2800" dirty="0"/>
              <a:t>, wetting, </a:t>
            </a:r>
            <a:r>
              <a:rPr lang="en-US" altLang="en-US" sz="2800" dirty="0" err="1"/>
              <a:t>impetiginous</a:t>
            </a:r>
            <a:r>
              <a:rPr lang="en-US" altLang="en-US" sz="2800" dirty="0"/>
              <a:t> crusts and </a:t>
            </a:r>
            <a:r>
              <a:rPr lang="en-US" altLang="en-US" sz="2800" dirty="0" err="1"/>
              <a:t>crustosquams</a:t>
            </a:r>
            <a:r>
              <a:rPr lang="en-US" altLang="en-US" sz="2800" dirty="0"/>
              <a:t>. Squamous and pustules on the rim of the </a:t>
            </a:r>
            <a:r>
              <a:rPr lang="en-US" altLang="en-US" sz="2800" dirty="0" smtClean="0"/>
              <a:t>plates</a:t>
            </a:r>
            <a:r>
              <a:rPr lang="sr-Latn-RS" altLang="en-US" sz="2800" dirty="0" smtClean="0"/>
              <a:t>.</a:t>
            </a:r>
            <a:endParaRPr lang="en-US" altLang="en-US" sz="2800" dirty="0"/>
          </a:p>
        </p:txBody>
      </p:sp>
      <p:sp>
        <p:nvSpPr>
          <p:cNvPr id="76804" name="Rectangle 4"/>
          <p:cNvSpPr>
            <a:spLocks noGrp="1" noChangeArrowheads="1"/>
          </p:cNvSpPr>
          <p:nvPr>
            <p:ph sz="half" idx="2"/>
          </p:nvPr>
        </p:nvSpPr>
        <p:spPr/>
        <p:txBody>
          <a:bodyPr/>
          <a:lstStyle/>
          <a:p>
            <a:pPr>
              <a:lnSpc>
                <a:spcPct val="90000"/>
              </a:lnSpc>
            </a:pPr>
            <a:endParaRPr lang="en-US" altLang="en-US" sz="2800"/>
          </a:p>
        </p:txBody>
      </p:sp>
      <p:pic>
        <p:nvPicPr>
          <p:cNvPr id="76810" name="Picture 10" descr="eczema_l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905000"/>
            <a:ext cx="382905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8930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ltLang="en-US" sz="4000"/>
              <a:t>Dermatitis coccica</a:t>
            </a:r>
          </a:p>
        </p:txBody>
      </p:sp>
      <p:sp>
        <p:nvSpPr>
          <p:cNvPr id="78851" name="Rectangle 3"/>
          <p:cNvSpPr>
            <a:spLocks noGrp="1" noChangeArrowheads="1"/>
          </p:cNvSpPr>
          <p:nvPr>
            <p:ph type="body" sz="half" idx="1"/>
          </p:nvPr>
        </p:nvSpPr>
        <p:spPr>
          <a:xfrm>
            <a:off x="533400" y="2017713"/>
            <a:ext cx="3962400" cy="4114800"/>
          </a:xfrm>
        </p:spPr>
        <p:txBody>
          <a:bodyPr/>
          <a:lstStyle/>
          <a:p>
            <a:r>
              <a:rPr lang="en-US" altLang="en-US" sz="2400" dirty="0"/>
              <a:t>Localization: around wounds, fistula folds</a:t>
            </a:r>
          </a:p>
          <a:p>
            <a:r>
              <a:rPr lang="en-US" altLang="en-US" sz="2400" dirty="0"/>
              <a:t>Dissemination of changes after sensitization of the organism</a:t>
            </a:r>
          </a:p>
          <a:p>
            <a:r>
              <a:rPr lang="en-US" altLang="en-US" sz="2400" dirty="0"/>
              <a:t>Treatment: local AB, </a:t>
            </a:r>
            <a:r>
              <a:rPr lang="sr-Latn-RS" altLang="en-US" sz="2400" dirty="0" smtClean="0"/>
              <a:t>C</a:t>
            </a:r>
            <a:r>
              <a:rPr lang="en-US" altLang="en-US" sz="2400" dirty="0" smtClean="0"/>
              <a:t>S+AB</a:t>
            </a:r>
            <a:r>
              <a:rPr lang="en-US" altLang="en-US" sz="2400" dirty="0"/>
              <a:t>. In severe cases: local + </a:t>
            </a:r>
            <a:r>
              <a:rPr lang="sr-Latn-RS" altLang="en-US" sz="2400" dirty="0" smtClean="0"/>
              <a:t>systemic</a:t>
            </a:r>
            <a:r>
              <a:rPr lang="en-US" altLang="en-US" sz="2400" dirty="0" smtClean="0"/>
              <a:t> </a:t>
            </a:r>
            <a:r>
              <a:rPr lang="en-US" altLang="en-US" sz="2400" dirty="0"/>
              <a:t>AB.</a:t>
            </a:r>
          </a:p>
        </p:txBody>
      </p:sp>
      <p:pic>
        <p:nvPicPr>
          <p:cNvPr id="78853" name="Picture 5" descr="Corbis-42-2664662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1905000"/>
            <a:ext cx="426720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00247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en-US" sz="4000"/>
              <a:t>Eczema nummulare</a:t>
            </a:r>
          </a:p>
        </p:txBody>
      </p:sp>
      <p:sp>
        <p:nvSpPr>
          <p:cNvPr id="79876" name="Rectangle 4"/>
          <p:cNvSpPr>
            <a:spLocks noGrp="1" noChangeArrowheads="1"/>
          </p:cNvSpPr>
          <p:nvPr>
            <p:ph type="body" sz="half" idx="1"/>
          </p:nvPr>
        </p:nvSpPr>
        <p:spPr/>
        <p:txBody>
          <a:bodyPr/>
          <a:lstStyle/>
          <a:p>
            <a:pPr>
              <a:lnSpc>
                <a:spcPct val="90000"/>
              </a:lnSpc>
            </a:pPr>
            <a:r>
              <a:rPr lang="en-US" altLang="en-US" sz="2400" dirty="0"/>
              <a:t>Round or oval pruritic plaques</a:t>
            </a:r>
          </a:p>
          <a:p>
            <a:pPr>
              <a:lnSpc>
                <a:spcPct val="90000"/>
              </a:lnSpc>
            </a:pPr>
            <a:r>
              <a:rPr lang="en-US" altLang="en-US" sz="2400" dirty="0"/>
              <a:t>In the acute phase:</a:t>
            </a:r>
          </a:p>
          <a:p>
            <a:pPr>
              <a:lnSpc>
                <a:spcPct val="90000"/>
              </a:lnSpc>
            </a:pPr>
            <a:r>
              <a:rPr lang="en-US" altLang="en-US" sz="2400" dirty="0"/>
              <a:t>- erythema, vesicles, wetting, crusted scales</a:t>
            </a:r>
          </a:p>
          <a:p>
            <a:pPr>
              <a:lnSpc>
                <a:spcPct val="90000"/>
              </a:lnSpc>
            </a:pPr>
            <a:r>
              <a:rPr lang="en-US" altLang="en-US" sz="2400" dirty="0"/>
              <a:t>In the chronic phase: </a:t>
            </a:r>
            <a:r>
              <a:rPr lang="en-US" altLang="en-US" sz="2400" dirty="0" err="1"/>
              <a:t>squama</a:t>
            </a:r>
            <a:r>
              <a:rPr lang="en-US" altLang="en-US" sz="2400" dirty="0"/>
              <a:t> dominates</a:t>
            </a:r>
          </a:p>
          <a:p>
            <a:pPr>
              <a:lnSpc>
                <a:spcPct val="90000"/>
              </a:lnSpc>
            </a:pPr>
            <a:r>
              <a:rPr lang="en-US" altLang="en-US" sz="2400" dirty="0"/>
              <a:t>Localization: extremities, hands, feet, symmetrical</a:t>
            </a:r>
          </a:p>
        </p:txBody>
      </p:sp>
      <p:sp>
        <p:nvSpPr>
          <p:cNvPr id="79878" name="Rectangle 6"/>
          <p:cNvSpPr>
            <a:spLocks noGrp="1" noChangeArrowheads="1"/>
          </p:cNvSpPr>
          <p:nvPr>
            <p:ph sz="quarter" idx="3"/>
          </p:nvPr>
        </p:nvSpPr>
        <p:spPr/>
        <p:txBody>
          <a:bodyPr/>
          <a:lstStyle/>
          <a:p>
            <a:endParaRPr lang="en-US" altLang="en-US" sz="2400"/>
          </a:p>
        </p:txBody>
      </p:sp>
      <p:pic>
        <p:nvPicPr>
          <p:cNvPr id="79881" name="Picture 9" descr="ANd9GcRRQDehD98dpJULnuZrUItRZUFr59tAyme5SGAWO52pyoqakA5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191000"/>
            <a:ext cx="3810000" cy="1828800"/>
          </a:xfrm>
          <a:prstGeom prst="rect">
            <a:avLst/>
          </a:prstGeom>
          <a:noFill/>
          <a:extLst>
            <a:ext uri="{909E8E84-426E-40DD-AFC4-6F175D3DCCD1}">
              <a14:hiddenFill xmlns:a14="http://schemas.microsoft.com/office/drawing/2010/main">
                <a:solidFill>
                  <a:srgbClr val="FFFFFF"/>
                </a:solidFill>
              </a14:hiddenFill>
            </a:ext>
          </a:extLst>
        </p:spPr>
      </p:pic>
      <p:sp>
        <p:nvSpPr>
          <p:cNvPr id="79882" name="Rectangle 10"/>
          <p:cNvSpPr>
            <a:spLocks noGrp="1" noChangeArrowheads="1"/>
          </p:cNvSpPr>
          <p:nvPr>
            <p:ph sz="quarter" idx="2"/>
          </p:nvPr>
        </p:nvSpPr>
        <p:spPr/>
        <p:txBody>
          <a:bodyPr/>
          <a:lstStyle/>
          <a:p>
            <a:endParaRPr lang="en-US" altLang="en-US" sz="2400"/>
          </a:p>
        </p:txBody>
      </p:sp>
      <p:pic>
        <p:nvPicPr>
          <p:cNvPr id="79884" name="Picture 12" descr="nummularDermatitis_27780_m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981200"/>
            <a:ext cx="365760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4601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sr-Cyrl-CS" altLang="en-US"/>
              <a:t/>
            </a:r>
            <a:br>
              <a:rPr lang="sr-Cyrl-CS" altLang="en-US"/>
            </a:br>
            <a:r>
              <a:rPr lang="en-US" altLang="en-US" sz="4000"/>
              <a:t>Eczema nummulare</a:t>
            </a:r>
          </a:p>
        </p:txBody>
      </p:sp>
      <p:sp>
        <p:nvSpPr>
          <p:cNvPr id="82947" name="Rectangle 3"/>
          <p:cNvSpPr>
            <a:spLocks noGrp="1" noChangeArrowheads="1"/>
          </p:cNvSpPr>
          <p:nvPr>
            <p:ph type="body" sz="half" idx="1"/>
          </p:nvPr>
        </p:nvSpPr>
        <p:spPr/>
        <p:txBody>
          <a:bodyPr/>
          <a:lstStyle/>
          <a:p>
            <a:pPr>
              <a:lnSpc>
                <a:spcPct val="90000"/>
              </a:lnSpc>
            </a:pPr>
            <a:r>
              <a:rPr lang="en-US" altLang="en-US" sz="2000" dirty="0"/>
              <a:t>Chronic, relapsing course</a:t>
            </a:r>
          </a:p>
          <a:p>
            <a:pPr>
              <a:lnSpc>
                <a:spcPct val="90000"/>
              </a:lnSpc>
            </a:pPr>
            <a:r>
              <a:rPr lang="en-US" altLang="en-US" sz="2000" dirty="0"/>
              <a:t>More often adults</a:t>
            </a:r>
          </a:p>
          <a:p>
            <a:pPr>
              <a:lnSpc>
                <a:spcPct val="90000"/>
              </a:lnSpc>
            </a:pPr>
            <a:r>
              <a:rPr lang="en-US" altLang="en-US" sz="2000" dirty="0"/>
              <a:t>Causes: infections, physical and chemical trauma, </a:t>
            </a:r>
            <a:r>
              <a:rPr lang="en-US" altLang="en-US" sz="2000" dirty="0" err="1"/>
              <a:t>atopy</a:t>
            </a:r>
            <a:endParaRPr lang="en-US" altLang="en-US" sz="2000" dirty="0"/>
          </a:p>
          <a:p>
            <a:pPr>
              <a:lnSpc>
                <a:spcPct val="90000"/>
              </a:lnSpc>
            </a:pPr>
            <a:r>
              <a:rPr lang="en-US" altLang="en-US" sz="2000" dirty="0"/>
              <a:t>Therapy: antiseptic paints, </a:t>
            </a:r>
            <a:r>
              <a:rPr lang="sr-Latn-RS" altLang="en-US" sz="2000" dirty="0" smtClean="0"/>
              <a:t>C</a:t>
            </a:r>
            <a:r>
              <a:rPr lang="en-US" altLang="en-US" sz="2000" dirty="0" smtClean="0"/>
              <a:t>S </a:t>
            </a:r>
            <a:r>
              <a:rPr lang="en-US" altLang="en-US" sz="2000" dirty="0"/>
              <a:t>creams (acute phase), </a:t>
            </a:r>
            <a:r>
              <a:rPr lang="sr-Latn-RS" altLang="en-US" sz="2000" dirty="0" smtClean="0"/>
              <a:t>C</a:t>
            </a:r>
            <a:r>
              <a:rPr lang="en-US" altLang="en-US" sz="2000" dirty="0" smtClean="0"/>
              <a:t>S </a:t>
            </a:r>
            <a:r>
              <a:rPr lang="en-US" altLang="en-US" sz="2000" dirty="0"/>
              <a:t>ointments (chronic phase), phototherapy.</a:t>
            </a:r>
          </a:p>
          <a:p>
            <a:pPr>
              <a:lnSpc>
                <a:spcPct val="90000"/>
              </a:lnSpc>
            </a:pPr>
            <a:r>
              <a:rPr lang="sr-Latn-RS" altLang="en-US" sz="2000" dirty="0" smtClean="0"/>
              <a:t>Systemic</a:t>
            </a:r>
            <a:r>
              <a:rPr lang="en-US" altLang="en-US" sz="2000" dirty="0" smtClean="0"/>
              <a:t> </a:t>
            </a:r>
            <a:r>
              <a:rPr lang="sr-Latn-RS" altLang="en-US" sz="2000" dirty="0" smtClean="0"/>
              <a:t>C</a:t>
            </a:r>
            <a:r>
              <a:rPr lang="en-US" altLang="en-US" sz="2000" dirty="0" smtClean="0"/>
              <a:t>S </a:t>
            </a:r>
            <a:r>
              <a:rPr lang="en-US" altLang="en-US" sz="2000" dirty="0"/>
              <a:t>only in disseminated form</a:t>
            </a:r>
            <a:r>
              <a:rPr lang="sr-Cyrl-CS" altLang="en-US" sz="2000" dirty="0" smtClean="0"/>
              <a:t>.</a:t>
            </a:r>
            <a:endParaRPr lang="en-US" altLang="en-US" sz="2000" dirty="0"/>
          </a:p>
        </p:txBody>
      </p:sp>
      <p:sp>
        <p:nvSpPr>
          <p:cNvPr id="82948" name="Rectangle 4"/>
          <p:cNvSpPr>
            <a:spLocks noGrp="1" noChangeArrowheads="1"/>
          </p:cNvSpPr>
          <p:nvPr>
            <p:ph sz="half" idx="2"/>
          </p:nvPr>
        </p:nvSpPr>
        <p:spPr>
          <a:xfrm>
            <a:off x="5181600" y="1981200"/>
            <a:ext cx="3810000" cy="4114800"/>
          </a:xfrm>
        </p:spPr>
        <p:txBody>
          <a:bodyPr/>
          <a:lstStyle/>
          <a:p>
            <a:pPr>
              <a:lnSpc>
                <a:spcPct val="90000"/>
              </a:lnSpc>
            </a:pPr>
            <a:endParaRPr lang="en-US" altLang="en-US" sz="2000"/>
          </a:p>
        </p:txBody>
      </p:sp>
      <p:pic>
        <p:nvPicPr>
          <p:cNvPr id="82950" name="Picture 6" descr="ANd9GcSetzWVj3iaLJWAV4YcpUZtXxWPySs_P3-A2eVLuXHdhmXuv44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057400"/>
            <a:ext cx="36576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9716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altLang="en-US" dirty="0" err="1"/>
              <a:t>Erythemosquamous</a:t>
            </a:r>
            <a:r>
              <a:rPr lang="en-US" altLang="en-US" dirty="0"/>
              <a:t> </a:t>
            </a:r>
            <a:r>
              <a:rPr lang="en-US" altLang="en-US" dirty="0" err="1"/>
              <a:t>dermatoses</a:t>
            </a:r>
            <a:endParaRPr lang="en-US" altLang="en-US" dirty="0"/>
          </a:p>
        </p:txBody>
      </p:sp>
      <p:sp>
        <p:nvSpPr>
          <p:cNvPr id="2051" name="Rectangle 3"/>
          <p:cNvSpPr>
            <a:spLocks noGrp="1" noChangeArrowheads="1"/>
          </p:cNvSpPr>
          <p:nvPr>
            <p:ph type="subTitle" idx="1"/>
          </p:nvPr>
        </p:nvSpPr>
        <p:spPr/>
        <p:txBody>
          <a:bodyPr>
            <a:normAutofit lnSpcReduction="10000"/>
          </a:bodyPr>
          <a:lstStyle/>
          <a:p>
            <a:r>
              <a:rPr lang="en-US" altLang="en-US">
                <a:cs typeface="Tahoma" pitchFamily="34" charset="0"/>
              </a:rPr>
              <a:t>Psoriasis vulgaris</a:t>
            </a:r>
          </a:p>
          <a:p>
            <a:r>
              <a:rPr lang="en-US" altLang="en-US">
                <a:cs typeface="Tahoma" pitchFamily="34" charset="0"/>
              </a:rPr>
              <a:t>Dermatitis seborrhoica</a:t>
            </a:r>
          </a:p>
          <a:p>
            <a:r>
              <a:rPr lang="en-US" altLang="en-US">
                <a:cs typeface="Tahoma" pitchFamily="34" charset="0"/>
              </a:rPr>
              <a:t>Pityriasis rosea</a:t>
            </a:r>
          </a:p>
        </p:txBody>
      </p:sp>
    </p:spTree>
    <p:extLst>
      <p:ext uri="{BB962C8B-B14F-4D97-AF65-F5344CB8AC3E}">
        <p14:creationId xmlns:p14="http://schemas.microsoft.com/office/powerpoint/2010/main" val="38550708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sr-Latn-RS" altLang="en-US" dirty="0" smtClean="0"/>
              <a:t>Psoriasis</a:t>
            </a:r>
            <a:endParaRPr lang="en-US" altLang="en-US" dirty="0">
              <a:cs typeface="Tahoma" pitchFamily="34" charset="0"/>
            </a:endParaRPr>
          </a:p>
        </p:txBody>
      </p:sp>
      <p:sp>
        <p:nvSpPr>
          <p:cNvPr id="6147" name="Rectangle 3"/>
          <p:cNvSpPr>
            <a:spLocks noGrp="1" noChangeArrowheads="1"/>
          </p:cNvSpPr>
          <p:nvPr>
            <p:ph type="body" idx="1"/>
          </p:nvPr>
        </p:nvSpPr>
        <p:spPr/>
        <p:txBody>
          <a:bodyPr/>
          <a:lstStyle/>
          <a:p>
            <a:r>
              <a:rPr lang="en-US" altLang="en-US" sz="2800" dirty="0"/>
              <a:t>A chronic skin disease characterized by periods of remission and exacerbation</a:t>
            </a:r>
          </a:p>
          <a:p>
            <a:r>
              <a:rPr lang="en-US" altLang="en-US" sz="2800" dirty="0"/>
              <a:t>Changes at the level of keratinocytes lead to disturbances in the differentiation and proliferation of keratinocytes, which is manifested clinically and histologically in the form of psoriatic </a:t>
            </a:r>
            <a:r>
              <a:rPr lang="sr-Latn-RS" altLang="en-US" sz="2800" dirty="0" smtClean="0"/>
              <a:t>lessions</a:t>
            </a:r>
            <a:endParaRPr lang="en-US" altLang="en-US" sz="2800" dirty="0"/>
          </a:p>
          <a:p>
            <a:endParaRPr lang="en-US" altLang="en-US" sz="2800" dirty="0"/>
          </a:p>
          <a:p>
            <a:endParaRPr lang="en-US" altLang="en-US" sz="2800" dirty="0"/>
          </a:p>
          <a:p>
            <a:endParaRPr lang="en-US" altLang="en-US" sz="2800" dirty="0"/>
          </a:p>
        </p:txBody>
      </p:sp>
    </p:spTree>
    <p:extLst>
      <p:ext uri="{BB962C8B-B14F-4D97-AF65-F5344CB8AC3E}">
        <p14:creationId xmlns:p14="http://schemas.microsoft.com/office/powerpoint/2010/main" val="39033954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dirty="0" smtClean="0"/>
              <a:t>Clinical image</a:t>
            </a:r>
            <a:endParaRPr lang="en-US" altLang="en-US" dirty="0"/>
          </a:p>
        </p:txBody>
      </p:sp>
      <p:sp>
        <p:nvSpPr>
          <p:cNvPr id="2" name="Text Placeholder 1"/>
          <p:cNvSpPr>
            <a:spLocks noGrp="1"/>
          </p:cNvSpPr>
          <p:nvPr>
            <p:ph type="body" idx="1"/>
          </p:nvPr>
        </p:nvSpPr>
        <p:spPr/>
        <p:txBody>
          <a:bodyPr/>
          <a:lstStyle/>
          <a:p>
            <a:r>
              <a:rPr lang="en-US" dirty="0"/>
              <a:t>Acute ACD </a:t>
            </a:r>
          </a:p>
        </p:txBody>
      </p:sp>
      <p:sp>
        <p:nvSpPr>
          <p:cNvPr id="3" name="Content Placeholder 2"/>
          <p:cNvSpPr>
            <a:spLocks noGrp="1"/>
          </p:cNvSpPr>
          <p:nvPr>
            <p:ph sz="half" idx="2"/>
          </p:nvPr>
        </p:nvSpPr>
        <p:spPr/>
        <p:txBody>
          <a:bodyPr/>
          <a:lstStyle/>
          <a:p>
            <a:r>
              <a:rPr lang="en-US" dirty="0"/>
              <a:t>Acute ACD characteristically presents as an erythematous, eczematous, or vesicular dermatitis</a:t>
            </a:r>
          </a:p>
        </p:txBody>
      </p:sp>
      <p:sp>
        <p:nvSpPr>
          <p:cNvPr id="4" name="Text Placeholder 3"/>
          <p:cNvSpPr>
            <a:spLocks noGrp="1"/>
          </p:cNvSpPr>
          <p:nvPr>
            <p:ph type="body" sz="quarter" idx="3"/>
          </p:nvPr>
        </p:nvSpPr>
        <p:spPr/>
        <p:txBody>
          <a:bodyPr/>
          <a:lstStyle/>
          <a:p>
            <a:endParaRPr lang="en-US"/>
          </a:p>
        </p:txBody>
      </p:sp>
      <p:sp>
        <p:nvSpPr>
          <p:cNvPr id="5" name="Content Placeholder 4"/>
          <p:cNvSpPr>
            <a:spLocks noGrp="1"/>
          </p:cNvSpPr>
          <p:nvPr>
            <p:ph sz="quarter" idx="4"/>
          </p:nvPr>
        </p:nvSpPr>
        <p:spPr/>
        <p:txBody>
          <a:bodyPr/>
          <a:lstStyle/>
          <a:p>
            <a:endParaRPr lang="en-US"/>
          </a:p>
        </p:txBody>
      </p:sp>
      <p:pic>
        <p:nvPicPr>
          <p:cNvPr id="9222" name="Picture 6"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556792"/>
            <a:ext cx="37338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8340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23529" y="214313"/>
            <a:ext cx="7992888" cy="1462087"/>
          </a:xfrm>
        </p:spPr>
        <p:txBody>
          <a:bodyPr/>
          <a:lstStyle/>
          <a:p>
            <a:r>
              <a:rPr lang="sr-Latn-RS" altLang="en-US" dirty="0" smtClean="0"/>
              <a:t>Psoriasis</a:t>
            </a:r>
            <a:endParaRPr lang="en-US" altLang="en-US" dirty="0">
              <a:cs typeface="Tahoma" pitchFamily="34" charset="0"/>
            </a:endParaRPr>
          </a:p>
        </p:txBody>
      </p:sp>
      <p:sp>
        <p:nvSpPr>
          <p:cNvPr id="7178" name="Rectangle 10"/>
          <p:cNvSpPr>
            <a:spLocks noGrp="1" noChangeArrowheads="1"/>
          </p:cNvSpPr>
          <p:nvPr>
            <p:ph type="body" sz="half" idx="1"/>
          </p:nvPr>
        </p:nvSpPr>
        <p:spPr/>
        <p:txBody>
          <a:bodyPr/>
          <a:lstStyle/>
          <a:p>
            <a:r>
              <a:rPr lang="en-US" altLang="en-US" sz="2800" dirty="0"/>
              <a:t>Clinically, it is characterized by the appearance of erythematous papules and plaques covered with pearly, whitish, non-adherent </a:t>
            </a:r>
            <a:r>
              <a:rPr lang="sr-Latn-RS" altLang="en-US" sz="2800" dirty="0" smtClean="0"/>
              <a:t>scale</a:t>
            </a:r>
            <a:endParaRPr lang="en-US" altLang="en-US" sz="2800" dirty="0">
              <a:solidFill>
                <a:schemeClr val="hlink"/>
              </a:solidFill>
            </a:endParaRPr>
          </a:p>
        </p:txBody>
      </p:sp>
      <p:pic>
        <p:nvPicPr>
          <p:cNvPr id="7179" name="Picture 8"/>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8930"/>
          <a:stretch>
            <a:fillRect/>
          </a:stretch>
        </p:blipFill>
        <p:spPr>
          <a:xfrm>
            <a:off x="5145088" y="2057400"/>
            <a:ext cx="3810000" cy="4114800"/>
          </a:xfr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32876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Grp="1" noChangeArrowheads="1"/>
          </p:cNvSpPr>
          <p:nvPr>
            <p:ph type="title"/>
          </p:nvPr>
        </p:nvSpPr>
        <p:spPr>
          <a:xfrm>
            <a:off x="395537" y="214313"/>
            <a:ext cx="7920880" cy="1462087"/>
          </a:xfrm>
        </p:spPr>
        <p:txBody>
          <a:bodyPr/>
          <a:lstStyle/>
          <a:p>
            <a:r>
              <a:rPr lang="sr-Latn-RS" altLang="en-US" dirty="0" smtClean="0"/>
              <a:t>Psoriasis</a:t>
            </a:r>
            <a:endParaRPr lang="en-US" altLang="en-US" dirty="0">
              <a:cs typeface="Tahoma" pitchFamily="34" charset="0"/>
            </a:endParaRPr>
          </a:p>
        </p:txBody>
      </p:sp>
      <p:sp>
        <p:nvSpPr>
          <p:cNvPr id="8199" name="Rectangle 7"/>
          <p:cNvSpPr>
            <a:spLocks noGrp="1" noChangeArrowheads="1"/>
          </p:cNvSpPr>
          <p:nvPr>
            <p:ph type="body" sz="half" idx="1"/>
          </p:nvPr>
        </p:nvSpPr>
        <p:spPr/>
        <p:txBody>
          <a:bodyPr/>
          <a:lstStyle/>
          <a:p>
            <a:r>
              <a:rPr lang="en-US" altLang="en-US" sz="2800" dirty="0"/>
              <a:t>Histologically, it is characterized by: hyperkeratosis with </a:t>
            </a:r>
            <a:r>
              <a:rPr lang="en-US" altLang="en-US" sz="2800" dirty="0" err="1"/>
              <a:t>parakeratosis</a:t>
            </a:r>
            <a:r>
              <a:rPr lang="en-US" altLang="en-US" sz="2800" dirty="0"/>
              <a:t>, </a:t>
            </a:r>
            <a:r>
              <a:rPr lang="en-US" altLang="en-US" sz="2800" dirty="0" err="1"/>
              <a:t>agranulosis</a:t>
            </a:r>
            <a:r>
              <a:rPr lang="en-US" altLang="en-US" sz="2800" dirty="0"/>
              <a:t>, </a:t>
            </a:r>
            <a:r>
              <a:rPr lang="en-US" altLang="en-US" sz="2800" dirty="0" err="1"/>
              <a:t>acanthosis</a:t>
            </a:r>
            <a:r>
              <a:rPr lang="en-US" altLang="en-US" sz="2800" dirty="0"/>
              <a:t>, high papillae of the dermis, perivascular cellular infiltrate.</a:t>
            </a:r>
          </a:p>
        </p:txBody>
      </p:sp>
      <p:pic>
        <p:nvPicPr>
          <p:cNvPr id="8201" name="Picture 9" descr="ispravka slike HE Capture_0001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145088" y="2133600"/>
            <a:ext cx="3810000" cy="3886200"/>
          </a:xfrm>
          <a:ln/>
        </p:spPr>
      </p:pic>
    </p:spTree>
    <p:extLst>
      <p:ext uri="{BB962C8B-B14F-4D97-AF65-F5344CB8AC3E}">
        <p14:creationId xmlns:p14="http://schemas.microsoft.com/office/powerpoint/2010/main" val="20893321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smtClean="0"/>
              <a:t>Etiology</a:t>
            </a:r>
            <a:endParaRPr lang="en-US" altLang="en-US" dirty="0">
              <a:cs typeface="Tahoma" pitchFamily="34" charset="0"/>
            </a:endParaRPr>
          </a:p>
        </p:txBody>
      </p:sp>
      <p:sp>
        <p:nvSpPr>
          <p:cNvPr id="28675" name="Rectangle 3"/>
          <p:cNvSpPr>
            <a:spLocks noGrp="1" noChangeArrowheads="1"/>
          </p:cNvSpPr>
          <p:nvPr>
            <p:ph type="body" idx="1"/>
          </p:nvPr>
        </p:nvSpPr>
        <p:spPr/>
        <p:txBody>
          <a:bodyPr/>
          <a:lstStyle/>
          <a:p>
            <a:r>
              <a:rPr lang="en-US" altLang="en-US" dirty="0"/>
              <a:t>Insufficiently clear </a:t>
            </a:r>
            <a:r>
              <a:rPr lang="en-US" altLang="en-US" dirty="0" err="1"/>
              <a:t>etiopathogenesis</a:t>
            </a:r>
            <a:endParaRPr lang="en-US" altLang="en-US" dirty="0"/>
          </a:p>
          <a:p>
            <a:r>
              <a:rPr lang="en-US" altLang="en-US" dirty="0"/>
              <a:t>Multifactorial etiology</a:t>
            </a:r>
          </a:p>
          <a:p>
            <a:r>
              <a:rPr lang="en-US" altLang="en-US" dirty="0"/>
              <a:t>The development of psoriasis is influenced by genetic predisposition, provoking factors, immune disorders, metabolic and biochemical disorders at the level of keratinocytes.</a:t>
            </a:r>
          </a:p>
          <a:p>
            <a:endParaRPr lang="en-US" altLang="en-US" dirty="0"/>
          </a:p>
        </p:txBody>
      </p:sp>
    </p:spTree>
    <p:extLst>
      <p:ext uri="{BB962C8B-B14F-4D97-AF65-F5344CB8AC3E}">
        <p14:creationId xmlns:p14="http://schemas.microsoft.com/office/powerpoint/2010/main" val="6935707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endParaRPr lang="en-US" altLang="en-US" dirty="0">
              <a:cs typeface="Tahoma" pitchFamily="34" charset="0"/>
            </a:endParaRPr>
          </a:p>
        </p:txBody>
      </p:sp>
      <p:sp>
        <p:nvSpPr>
          <p:cNvPr id="29699" name="Rectangle 3"/>
          <p:cNvSpPr>
            <a:spLocks noGrp="1" noChangeArrowheads="1"/>
          </p:cNvSpPr>
          <p:nvPr>
            <p:ph type="body" idx="1"/>
          </p:nvPr>
        </p:nvSpPr>
        <p:spPr/>
        <p:txBody>
          <a:bodyPr/>
          <a:lstStyle/>
          <a:p>
            <a:pPr>
              <a:lnSpc>
                <a:spcPct val="80000"/>
              </a:lnSpc>
            </a:pPr>
            <a:r>
              <a:rPr lang="en-US" altLang="en-US" sz="2400" dirty="0"/>
              <a:t>Positive family history</a:t>
            </a:r>
          </a:p>
          <a:p>
            <a:pPr>
              <a:lnSpc>
                <a:spcPct val="80000"/>
              </a:lnSpc>
            </a:pPr>
            <a:r>
              <a:rPr lang="en-US" altLang="en-US" sz="2400" dirty="0"/>
              <a:t>So far, a putative 20 gene loci have been discovered</a:t>
            </a:r>
          </a:p>
          <a:p>
            <a:pPr>
              <a:lnSpc>
                <a:spcPct val="80000"/>
              </a:lnSpc>
            </a:pPr>
            <a:r>
              <a:rPr lang="en-US" altLang="en-US" sz="2400" dirty="0"/>
              <a:t>β-hemolytic streptococcal infection (in 60-97% of psoriasis patients)</a:t>
            </a:r>
          </a:p>
          <a:p>
            <a:pPr>
              <a:lnSpc>
                <a:spcPct val="80000"/>
              </a:lnSpc>
            </a:pPr>
            <a:r>
              <a:rPr lang="en-US" altLang="en-US" sz="2400" dirty="0"/>
              <a:t>Other provoking factors</a:t>
            </a:r>
          </a:p>
          <a:p>
            <a:pPr>
              <a:lnSpc>
                <a:spcPct val="80000"/>
              </a:lnSpc>
            </a:pPr>
            <a:r>
              <a:rPr lang="en-US" altLang="en-US" sz="2400" dirty="0"/>
              <a:t>T cell-mediated disease</a:t>
            </a:r>
          </a:p>
          <a:p>
            <a:pPr>
              <a:lnSpc>
                <a:spcPct val="80000"/>
              </a:lnSpc>
            </a:pPr>
            <a:r>
              <a:rPr lang="en-US" altLang="en-US" sz="2400" dirty="0"/>
              <a:t>Psoriasis was previously thought to be an exclusively Th1 disease dominated by </a:t>
            </a:r>
            <a:r>
              <a:rPr lang="en-US" altLang="en-US" sz="2400" dirty="0" err="1"/>
              <a:t>IFNγ</a:t>
            </a:r>
            <a:endParaRPr lang="en-US" altLang="en-US" sz="2400" dirty="0"/>
          </a:p>
          <a:p>
            <a:pPr>
              <a:lnSpc>
                <a:spcPct val="80000"/>
              </a:lnSpc>
            </a:pPr>
            <a:r>
              <a:rPr lang="en-US" altLang="en-US" sz="2400" dirty="0"/>
              <a:t>Today, more importance is given to Th17 cells and IL-17</a:t>
            </a:r>
          </a:p>
          <a:p>
            <a:pPr>
              <a:lnSpc>
                <a:spcPct val="80000"/>
              </a:lnSpc>
            </a:pPr>
            <a:endParaRPr lang="en-US" altLang="en-US" sz="2400" dirty="0"/>
          </a:p>
          <a:p>
            <a:pPr>
              <a:lnSpc>
                <a:spcPct val="80000"/>
              </a:lnSpc>
            </a:pPr>
            <a:endParaRPr lang="en-US" altLang="en-US" sz="2000" dirty="0"/>
          </a:p>
        </p:txBody>
      </p:sp>
    </p:spTree>
    <p:extLst>
      <p:ext uri="{BB962C8B-B14F-4D97-AF65-F5344CB8AC3E}">
        <p14:creationId xmlns:p14="http://schemas.microsoft.com/office/powerpoint/2010/main" val="2913923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sr-Latn-RS" altLang="en-US" dirty="0" smtClean="0"/>
              <a:t/>
            </a:r>
            <a:br>
              <a:rPr lang="sr-Latn-RS" altLang="en-US" dirty="0" smtClean="0"/>
            </a:br>
            <a:r>
              <a:rPr lang="en-US" altLang="en-US" dirty="0" smtClean="0"/>
              <a:t>Clinical </a:t>
            </a:r>
            <a:r>
              <a:rPr lang="en-US" altLang="en-US" dirty="0"/>
              <a:t>types of psoriasis</a:t>
            </a:r>
            <a:br>
              <a:rPr lang="en-US" altLang="en-US" dirty="0"/>
            </a:br>
            <a:endParaRPr lang="en-US" altLang="en-US" dirty="0"/>
          </a:p>
        </p:txBody>
      </p:sp>
      <p:sp>
        <p:nvSpPr>
          <p:cNvPr id="14339" name="Rectangle 3"/>
          <p:cNvSpPr>
            <a:spLocks noGrp="1" noChangeArrowheads="1"/>
          </p:cNvSpPr>
          <p:nvPr>
            <p:ph type="body" idx="1"/>
          </p:nvPr>
        </p:nvSpPr>
        <p:spPr/>
        <p:txBody>
          <a:bodyPr/>
          <a:lstStyle/>
          <a:p>
            <a:r>
              <a:rPr lang="en-US" altLang="en-US" dirty="0"/>
              <a:t>Acute eruptive form: </a:t>
            </a:r>
            <a:r>
              <a:rPr lang="en-US" altLang="en-US" dirty="0" err="1"/>
              <a:t>guttate</a:t>
            </a:r>
            <a:r>
              <a:rPr lang="en-US" altLang="en-US" dirty="0"/>
              <a:t> or punctate form</a:t>
            </a:r>
          </a:p>
          <a:p>
            <a:r>
              <a:rPr lang="en-US" altLang="en-US" dirty="0"/>
              <a:t>Chronic form: en plaque, </a:t>
            </a:r>
            <a:r>
              <a:rPr lang="en-US" altLang="en-US" dirty="0" err="1"/>
              <a:t>nummularis</a:t>
            </a:r>
            <a:r>
              <a:rPr lang="en-US" altLang="en-US" dirty="0"/>
              <a:t>, </a:t>
            </a:r>
            <a:r>
              <a:rPr lang="en-US" altLang="en-US" dirty="0" err="1"/>
              <a:t>ps.geographica</a:t>
            </a:r>
            <a:endParaRPr lang="en-US" altLang="en-US" dirty="0"/>
          </a:p>
          <a:p>
            <a:r>
              <a:rPr lang="en-US" altLang="en-US" dirty="0" err="1"/>
              <a:t>Pustular</a:t>
            </a:r>
            <a:r>
              <a:rPr lang="en-US" altLang="en-US" dirty="0"/>
              <a:t> form of psoriasis: generalized (von </a:t>
            </a:r>
            <a:r>
              <a:rPr lang="en-US" altLang="en-US" dirty="0" err="1"/>
              <a:t>Zumbusch</a:t>
            </a:r>
            <a:r>
              <a:rPr lang="en-US" altLang="en-US" dirty="0"/>
              <a:t>), localized </a:t>
            </a:r>
            <a:r>
              <a:rPr lang="en-US" altLang="en-US" dirty="0" err="1"/>
              <a:t>pustular</a:t>
            </a:r>
            <a:r>
              <a:rPr lang="en-US" altLang="en-US" dirty="0"/>
              <a:t> forms</a:t>
            </a:r>
          </a:p>
          <a:p>
            <a:endParaRPr lang="en-US" altLang="en-US" dirty="0"/>
          </a:p>
        </p:txBody>
      </p:sp>
    </p:spTree>
    <p:extLst>
      <p:ext uri="{BB962C8B-B14F-4D97-AF65-F5344CB8AC3E}">
        <p14:creationId xmlns:p14="http://schemas.microsoft.com/office/powerpoint/2010/main" val="29187528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Grp="1" noChangeArrowheads="1"/>
          </p:cNvSpPr>
          <p:nvPr>
            <p:ph type="title"/>
          </p:nvPr>
        </p:nvSpPr>
        <p:spPr>
          <a:xfrm>
            <a:off x="241845" y="188640"/>
            <a:ext cx="8218588" cy="1462087"/>
          </a:xfrm>
        </p:spPr>
        <p:txBody>
          <a:bodyPr/>
          <a:lstStyle/>
          <a:p>
            <a:r>
              <a:rPr lang="sr-Latn-RS" altLang="en-US" dirty="0" smtClean="0"/>
              <a:t/>
            </a:r>
            <a:br>
              <a:rPr lang="sr-Latn-RS" altLang="en-US" dirty="0" smtClean="0"/>
            </a:br>
            <a:r>
              <a:rPr lang="en-US" altLang="en-US" dirty="0" smtClean="0"/>
              <a:t>Clinical </a:t>
            </a:r>
            <a:r>
              <a:rPr lang="en-US" altLang="en-US" dirty="0"/>
              <a:t>types of psoriasis</a:t>
            </a:r>
            <a:br>
              <a:rPr lang="en-US" altLang="en-US" dirty="0"/>
            </a:br>
            <a:endParaRPr lang="en-US" altLang="en-US" dirty="0"/>
          </a:p>
        </p:txBody>
      </p:sp>
      <p:sp>
        <p:nvSpPr>
          <p:cNvPr id="21527" name="Rectangle 23"/>
          <p:cNvSpPr>
            <a:spLocks noGrp="1" noChangeArrowheads="1"/>
          </p:cNvSpPr>
          <p:nvPr>
            <p:ph sz="quarter" idx="1"/>
          </p:nvPr>
        </p:nvSpPr>
        <p:spPr/>
        <p:txBody>
          <a:bodyPr/>
          <a:lstStyle/>
          <a:p>
            <a:endParaRPr lang="en-US" altLang="en-US" sz="2400"/>
          </a:p>
        </p:txBody>
      </p:sp>
      <p:sp>
        <p:nvSpPr>
          <p:cNvPr id="21528" name="Rectangle 24"/>
          <p:cNvSpPr>
            <a:spLocks noGrp="1" noChangeArrowheads="1"/>
          </p:cNvSpPr>
          <p:nvPr>
            <p:ph sz="quarter" idx="2"/>
          </p:nvPr>
        </p:nvSpPr>
        <p:spPr/>
        <p:txBody>
          <a:bodyPr/>
          <a:lstStyle/>
          <a:p>
            <a:endParaRPr lang="en-US" altLang="en-US" sz="2400"/>
          </a:p>
        </p:txBody>
      </p:sp>
      <p:sp>
        <p:nvSpPr>
          <p:cNvPr id="21529" name="Rectangle 25"/>
          <p:cNvSpPr>
            <a:spLocks noGrp="1" noChangeArrowheads="1"/>
          </p:cNvSpPr>
          <p:nvPr>
            <p:ph sz="half" idx="3"/>
          </p:nvPr>
        </p:nvSpPr>
        <p:spPr>
          <a:xfrm>
            <a:off x="5145088" y="2017713"/>
            <a:ext cx="2883296" cy="3859559"/>
          </a:xfrm>
        </p:spPr>
        <p:txBody>
          <a:bodyPr/>
          <a:lstStyle/>
          <a:p>
            <a:endParaRPr lang="en-US" altLang="en-US" sz="2800" dirty="0"/>
          </a:p>
        </p:txBody>
      </p:sp>
      <p:pic>
        <p:nvPicPr>
          <p:cNvPr id="21514" name="Picture 10" descr="18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087" y="1988840"/>
            <a:ext cx="3733800" cy="2076450"/>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ANd9GcSYTY5m8rk7g955DY4TYFo9yRM2jj-txeoa2zDIZ_7BnkDCEUG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33" y="4149080"/>
            <a:ext cx="37338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21531" name="Picture 27" descr="436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232" y="1989706"/>
            <a:ext cx="3666649" cy="4151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7750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Clinical types of psoriasis</a:t>
            </a:r>
            <a:br>
              <a:rPr lang="en-US" altLang="en-US" dirty="0"/>
            </a:br>
            <a:endParaRPr lang="en-US" altLang="en-US" dirty="0"/>
          </a:p>
        </p:txBody>
      </p:sp>
      <p:sp>
        <p:nvSpPr>
          <p:cNvPr id="23559" name="Rectangle 7"/>
          <p:cNvSpPr>
            <a:spLocks noGrp="1" noChangeArrowheads="1"/>
          </p:cNvSpPr>
          <p:nvPr>
            <p:ph sz="half" idx="2"/>
          </p:nvPr>
        </p:nvSpPr>
        <p:spPr/>
        <p:txBody>
          <a:bodyPr/>
          <a:lstStyle/>
          <a:p>
            <a:r>
              <a:rPr lang="sr-Latn-RS" altLang="en-US" dirty="0" smtClean="0"/>
              <a:t>Von Zumbusch</a:t>
            </a:r>
            <a:endParaRPr lang="en-US" altLang="en-US" dirty="0"/>
          </a:p>
        </p:txBody>
      </p:sp>
      <p:pic>
        <p:nvPicPr>
          <p:cNvPr id="23557" name="Picture 5" descr="ANd9GcTKAFRyK6L-8PL2TKTbln6fmRTUbuKgSqHlS1fFeDpbsWq2mu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981200"/>
            <a:ext cx="4572000" cy="4114800"/>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descr="loadBinary"/>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524000" y="2438400"/>
            <a:ext cx="2438400" cy="3124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492919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6"/>
          <p:cNvSpPr>
            <a:spLocks noGrp="1" noChangeArrowheads="1"/>
          </p:cNvSpPr>
          <p:nvPr>
            <p:ph type="title"/>
          </p:nvPr>
        </p:nvSpPr>
        <p:spPr/>
        <p:txBody>
          <a:bodyPr/>
          <a:lstStyle/>
          <a:p>
            <a:r>
              <a:rPr lang="en-US" altLang="en-US" dirty="0"/>
              <a:t>Localization</a:t>
            </a:r>
          </a:p>
        </p:txBody>
      </p:sp>
      <p:sp>
        <p:nvSpPr>
          <p:cNvPr id="15367" name="Rectangle 7"/>
          <p:cNvSpPr>
            <a:spLocks noGrp="1" noChangeArrowheads="1"/>
          </p:cNvSpPr>
          <p:nvPr>
            <p:ph type="body" sz="half" idx="1"/>
          </p:nvPr>
        </p:nvSpPr>
        <p:spPr/>
        <p:txBody>
          <a:bodyPr/>
          <a:lstStyle/>
          <a:p>
            <a:r>
              <a:rPr lang="en-US" altLang="en-US" sz="2800" dirty="0"/>
              <a:t>Predilection </a:t>
            </a:r>
            <a:r>
              <a:rPr lang="sr-Latn-RS" altLang="en-US" sz="2800" dirty="0" smtClean="0"/>
              <a:t>sites</a:t>
            </a:r>
            <a:r>
              <a:rPr lang="en-US" altLang="en-US" sz="2800" dirty="0" smtClean="0"/>
              <a:t>:</a:t>
            </a:r>
            <a:endParaRPr lang="en-US" altLang="en-US" sz="2800" dirty="0"/>
          </a:p>
          <a:p>
            <a:r>
              <a:rPr lang="en-US" altLang="en-US" sz="2800" dirty="0"/>
              <a:t>- </a:t>
            </a:r>
            <a:r>
              <a:rPr lang="en-US" altLang="en-US" sz="2800" dirty="0" err="1"/>
              <a:t>Capillitium</a:t>
            </a:r>
            <a:endParaRPr lang="en-US" altLang="en-US" sz="2800" dirty="0"/>
          </a:p>
          <a:p>
            <a:r>
              <a:rPr lang="en-US" altLang="en-US" sz="2800" dirty="0"/>
              <a:t>- Elbows</a:t>
            </a:r>
          </a:p>
          <a:p>
            <a:r>
              <a:rPr lang="en-US" altLang="en-US" sz="2800" dirty="0"/>
              <a:t>- Knees</a:t>
            </a:r>
          </a:p>
          <a:p>
            <a:r>
              <a:rPr lang="en-US" altLang="en-US" sz="2800" dirty="0"/>
              <a:t>- Lumbosacral</a:t>
            </a:r>
          </a:p>
          <a:p>
            <a:r>
              <a:rPr lang="en-US" altLang="en-US" sz="2800" dirty="0"/>
              <a:t>-Nails</a:t>
            </a:r>
          </a:p>
          <a:p>
            <a:endParaRPr lang="en-US" altLang="en-US" sz="2800" dirty="0"/>
          </a:p>
        </p:txBody>
      </p:sp>
      <p:sp>
        <p:nvSpPr>
          <p:cNvPr id="15368" name="Rectangle 8"/>
          <p:cNvSpPr>
            <a:spLocks noGrp="1" noChangeArrowheads="1"/>
          </p:cNvSpPr>
          <p:nvPr>
            <p:ph sz="half" idx="2"/>
          </p:nvPr>
        </p:nvSpPr>
        <p:spPr>
          <a:xfrm>
            <a:off x="5334000" y="1981200"/>
            <a:ext cx="3352800" cy="4114800"/>
          </a:xfrm>
        </p:spPr>
        <p:txBody>
          <a:bodyPr/>
          <a:lstStyle/>
          <a:p>
            <a:endParaRPr lang="en-US" altLang="en-US" sz="2800"/>
          </a:p>
        </p:txBody>
      </p:sp>
      <p:pic>
        <p:nvPicPr>
          <p:cNvPr id="15365" name="Picture 5" descr="ANd9GcSPUchc26S4txO0ZfN7bJYVkPqwQE94VWNLbSz-9N5Wc4h72ulnq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981200"/>
            <a:ext cx="2743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9114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sz="quarter"/>
          </p:nvPr>
        </p:nvSpPr>
        <p:spPr/>
        <p:txBody>
          <a:bodyPr/>
          <a:lstStyle/>
          <a:p>
            <a:r>
              <a:rPr lang="en-US" altLang="en-US" dirty="0"/>
              <a:t>Clinical picture of psoriasis</a:t>
            </a:r>
          </a:p>
        </p:txBody>
      </p:sp>
      <p:sp>
        <p:nvSpPr>
          <p:cNvPr id="17412" name="Rectangle 4"/>
          <p:cNvSpPr>
            <a:spLocks noGrp="1" noChangeArrowheads="1"/>
          </p:cNvSpPr>
          <p:nvPr>
            <p:ph sz="quarter" idx="1"/>
          </p:nvPr>
        </p:nvSpPr>
        <p:spPr/>
        <p:txBody>
          <a:bodyPr/>
          <a:lstStyle/>
          <a:p>
            <a:endParaRPr lang="en-US" altLang="en-US" sz="2400"/>
          </a:p>
        </p:txBody>
      </p:sp>
      <p:sp>
        <p:nvSpPr>
          <p:cNvPr id="17413" name="Rectangle 5"/>
          <p:cNvSpPr>
            <a:spLocks noGrp="1" noChangeArrowheads="1"/>
          </p:cNvSpPr>
          <p:nvPr>
            <p:ph sz="quarter" idx="2"/>
          </p:nvPr>
        </p:nvSpPr>
        <p:spPr/>
        <p:txBody>
          <a:bodyPr/>
          <a:lstStyle/>
          <a:p>
            <a:endParaRPr lang="en-US" altLang="en-US" sz="2400"/>
          </a:p>
        </p:txBody>
      </p:sp>
      <p:sp>
        <p:nvSpPr>
          <p:cNvPr id="17414" name="Rectangle 6"/>
          <p:cNvSpPr>
            <a:spLocks noGrp="1" noChangeArrowheads="1"/>
          </p:cNvSpPr>
          <p:nvPr>
            <p:ph sz="quarter" idx="3"/>
          </p:nvPr>
        </p:nvSpPr>
        <p:spPr/>
        <p:txBody>
          <a:bodyPr/>
          <a:lstStyle/>
          <a:p>
            <a:endParaRPr lang="en-US" altLang="en-US" sz="2400"/>
          </a:p>
        </p:txBody>
      </p:sp>
      <p:sp>
        <p:nvSpPr>
          <p:cNvPr id="17415" name="Rectangle 7"/>
          <p:cNvSpPr>
            <a:spLocks noGrp="1" noChangeArrowheads="1"/>
          </p:cNvSpPr>
          <p:nvPr>
            <p:ph sz="quarter" idx="4"/>
          </p:nvPr>
        </p:nvSpPr>
        <p:spPr/>
        <p:txBody>
          <a:bodyPr/>
          <a:lstStyle/>
          <a:p>
            <a:endParaRPr lang="en-US" altLang="en-US" sz="2400"/>
          </a:p>
        </p:txBody>
      </p:sp>
      <p:pic>
        <p:nvPicPr>
          <p:cNvPr id="17417" name="Picture 9" descr="psoriasi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905000"/>
            <a:ext cx="38100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7419" name="Picture 11" descr="ANd9GcRjXd3UK0GWMPTBJYwvXG86zpHOSVr411DEU8QK08-HbFfF9ST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905000"/>
            <a:ext cx="35814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17421" name="Picture 13" descr="looks_like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191000"/>
            <a:ext cx="3429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7423" name="Picture 15" descr="Psoriasis_Vulgaris_sm_e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4191000"/>
            <a:ext cx="35052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7892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sz="quarter"/>
          </p:nvPr>
        </p:nvSpPr>
        <p:spPr/>
        <p:txBody>
          <a:bodyPr/>
          <a:lstStyle/>
          <a:p>
            <a:r>
              <a:rPr lang="en-US" altLang="en-US" dirty="0"/>
              <a:t>Atypical clinical picture</a:t>
            </a:r>
          </a:p>
        </p:txBody>
      </p:sp>
      <p:sp>
        <p:nvSpPr>
          <p:cNvPr id="19460" name="Rectangle 4"/>
          <p:cNvSpPr>
            <a:spLocks noGrp="1" noChangeArrowheads="1"/>
          </p:cNvSpPr>
          <p:nvPr>
            <p:ph sz="quarter" idx="1"/>
          </p:nvPr>
        </p:nvSpPr>
        <p:spPr/>
        <p:txBody>
          <a:bodyPr/>
          <a:lstStyle/>
          <a:p>
            <a:endParaRPr lang="en-US" altLang="en-US" sz="2400"/>
          </a:p>
        </p:txBody>
      </p:sp>
      <p:sp>
        <p:nvSpPr>
          <p:cNvPr id="19461" name="Rectangle 5"/>
          <p:cNvSpPr>
            <a:spLocks noGrp="1" noChangeArrowheads="1"/>
          </p:cNvSpPr>
          <p:nvPr>
            <p:ph sz="quarter" idx="2"/>
          </p:nvPr>
        </p:nvSpPr>
        <p:spPr/>
        <p:txBody>
          <a:bodyPr/>
          <a:lstStyle/>
          <a:p>
            <a:endParaRPr lang="en-US" altLang="en-US" sz="2400"/>
          </a:p>
        </p:txBody>
      </p:sp>
      <p:sp>
        <p:nvSpPr>
          <p:cNvPr id="19462" name="Rectangle 6"/>
          <p:cNvSpPr>
            <a:spLocks noGrp="1" noChangeArrowheads="1"/>
          </p:cNvSpPr>
          <p:nvPr>
            <p:ph sz="quarter" idx="3"/>
          </p:nvPr>
        </p:nvSpPr>
        <p:spPr/>
        <p:txBody>
          <a:bodyPr/>
          <a:lstStyle/>
          <a:p>
            <a:endParaRPr lang="en-US" altLang="en-US" sz="2400"/>
          </a:p>
        </p:txBody>
      </p:sp>
      <p:sp>
        <p:nvSpPr>
          <p:cNvPr id="19463" name="Rectangle 7"/>
          <p:cNvSpPr>
            <a:spLocks noGrp="1" noChangeArrowheads="1"/>
          </p:cNvSpPr>
          <p:nvPr>
            <p:ph sz="quarter" idx="4"/>
          </p:nvPr>
        </p:nvSpPr>
        <p:spPr/>
        <p:txBody>
          <a:bodyPr/>
          <a:lstStyle/>
          <a:p>
            <a:endParaRPr lang="en-US" altLang="en-US" sz="2400"/>
          </a:p>
        </p:txBody>
      </p:sp>
      <p:pic>
        <p:nvPicPr>
          <p:cNvPr id="19465" name="Picture 9" descr="ANd9GcT6T6LkGOaVzQ92VkGnId9sUSRr5tqq4umlY7viLASAH3nFwjj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981200"/>
            <a:ext cx="36576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9469" name="Picture 13" descr="ANd9GcS7TAcLd5gb9oNNHmVhURj4W-Z0cMWCOS_rsEdVC2zzzKNhu5vcW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057400"/>
            <a:ext cx="3429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9473" name="Picture 17" descr="ANd9GcQZpFpsflxk1s3GKGImYW-jpbJZ4nhNE-lWmUzWRJVukQN9tia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114800"/>
            <a:ext cx="37338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9475" name="Picture 19" descr="ANd9GcR6EdSEt6FfWISzDvbw8uJiuBaQ0sKvabBG70H2-7CAnnD4PrJ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4191000"/>
            <a:ext cx="37338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127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image</a:t>
            </a:r>
          </a:p>
        </p:txBody>
      </p:sp>
      <p:sp>
        <p:nvSpPr>
          <p:cNvPr id="11267" name="Rectangle 3"/>
          <p:cNvSpPr>
            <a:spLocks noGrp="1" noChangeArrowheads="1"/>
          </p:cNvSpPr>
          <p:nvPr>
            <p:ph type="body" sz="half" idx="4294967295"/>
          </p:nvPr>
        </p:nvSpPr>
        <p:spPr>
          <a:xfrm>
            <a:off x="0" y="2017713"/>
            <a:ext cx="3810000" cy="4114800"/>
          </a:xfrm>
        </p:spPr>
        <p:txBody>
          <a:bodyPr/>
          <a:lstStyle/>
          <a:p>
            <a:endParaRPr lang="sr-Cyrl-CS" altLang="en-US" sz="2800" dirty="0"/>
          </a:p>
          <a:p>
            <a:pPr marL="114300" indent="0">
              <a:buNone/>
            </a:pPr>
            <a:endParaRPr lang="sr-Cyrl-CS" altLang="en-US" sz="2800" dirty="0"/>
          </a:p>
        </p:txBody>
      </p:sp>
      <p:pic>
        <p:nvPicPr>
          <p:cNvPr id="11270" name="Picture 6"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844824"/>
            <a:ext cx="38100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98709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Psoriatic arthritis</a:t>
            </a:r>
          </a:p>
        </p:txBody>
      </p:sp>
      <p:sp>
        <p:nvSpPr>
          <p:cNvPr id="24580" name="Rectangle 4"/>
          <p:cNvSpPr>
            <a:spLocks noGrp="1" noChangeArrowheads="1"/>
          </p:cNvSpPr>
          <p:nvPr>
            <p:ph sz="half" idx="1"/>
          </p:nvPr>
        </p:nvSpPr>
        <p:spPr/>
        <p:txBody>
          <a:bodyPr/>
          <a:lstStyle/>
          <a:p>
            <a:endParaRPr lang="en-US" altLang="en-US" sz="2800"/>
          </a:p>
        </p:txBody>
      </p:sp>
      <p:sp>
        <p:nvSpPr>
          <p:cNvPr id="24581" name="Rectangle 5"/>
          <p:cNvSpPr>
            <a:spLocks noGrp="1" noChangeArrowheads="1"/>
          </p:cNvSpPr>
          <p:nvPr>
            <p:ph sz="quarter" idx="2"/>
          </p:nvPr>
        </p:nvSpPr>
        <p:spPr/>
        <p:txBody>
          <a:bodyPr/>
          <a:lstStyle/>
          <a:p>
            <a:endParaRPr lang="en-US" altLang="en-US" sz="2400"/>
          </a:p>
        </p:txBody>
      </p:sp>
      <p:sp>
        <p:nvSpPr>
          <p:cNvPr id="24582" name="Rectangle 6"/>
          <p:cNvSpPr>
            <a:spLocks noGrp="1" noChangeArrowheads="1"/>
          </p:cNvSpPr>
          <p:nvPr>
            <p:ph sz="quarter" idx="3"/>
          </p:nvPr>
        </p:nvSpPr>
        <p:spPr/>
        <p:txBody>
          <a:bodyPr/>
          <a:lstStyle/>
          <a:p>
            <a:endParaRPr lang="en-US" altLang="en-US" sz="2400"/>
          </a:p>
        </p:txBody>
      </p:sp>
      <p:pic>
        <p:nvPicPr>
          <p:cNvPr id="24584" name="Picture 8" descr="psorias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752600"/>
            <a:ext cx="3457575" cy="2381250"/>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ANd9GcQMClLA7G_MvpYsP3MMSn1U8edvo5Di0J8kWutHKMjE2rTQa9m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981200"/>
            <a:ext cx="36576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24588" name="Picture 12" descr="ANd9GcQx-qidnver8CSlpn3bqf8tuKEKl15Srry7UtEc_HK_DBHyKO6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4191000"/>
            <a:ext cx="3429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59258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Phenomena of psoriasis</a:t>
            </a:r>
            <a:br>
              <a:rPr lang="en-US" altLang="en-US" dirty="0"/>
            </a:br>
            <a:endParaRPr lang="en-US" altLang="en-US" dirty="0"/>
          </a:p>
        </p:txBody>
      </p:sp>
      <p:sp>
        <p:nvSpPr>
          <p:cNvPr id="26627" name="Rectangle 3"/>
          <p:cNvSpPr>
            <a:spLocks noGrp="1" noChangeArrowheads="1"/>
          </p:cNvSpPr>
          <p:nvPr>
            <p:ph type="body" idx="1"/>
          </p:nvPr>
        </p:nvSpPr>
        <p:spPr/>
        <p:txBody>
          <a:bodyPr/>
          <a:lstStyle/>
          <a:p>
            <a:pPr marL="114300" indent="0">
              <a:buNone/>
            </a:pPr>
            <a:endParaRPr lang="en-US" altLang="en-US" dirty="0"/>
          </a:p>
        </p:txBody>
      </p:sp>
      <p:sp>
        <p:nvSpPr>
          <p:cNvPr id="16386" name="AutoShape 2" descr="data:image/jpeg;base64,/9j/4AAQSkZJRgABAQAAAQABAAD/2wCEAAkGBxQTEhUUExQUFhUXFxcYFxgYGBcVGBwXGBQXFxQcFxcYHCggHBolHBgXIjEhJSkrLi4uFx8zODMsNygtLisBCgoKDg0OFxAQGiwkHBwsLCwsLCwsLCwsLCwsLCwsLCwsLCwsLCwsLCwsLCwsLCwsLCwsLCwsLDcsLCw3LDc3N//AABEIAJ0BQAMBIgACEQEDEQH/xAAbAAADAQEBAQEAAAAAAAAAAAACAwQBBQAGB//EADkQAAEDAgQDBgQFAwQDAAAAAAEAAhEDIQQSMUFRYXEFE4GRofAiscHRFTJCYuEUI4IGFrLxUmNy/8QAGQEBAQEBAQEAAAAAAAAAAAAAAAECAwQF/8QAIhEBAQACAgEFAQEBAAAAAAAAAAECESExFAMEEkFRE2Ey/9oADAMBAAIRAxEAPwD6gGLJjTogCyqAePyXmfRimL2RJbDZaCrENad0U+KUHfwiDkqjDyiEHisheuiDACYClt0gomohgd5phSA5aH5UXR4cjL1A/GgGJHC5j34I6WKmZsQYOmv1Rr4VWtLiEptWUnFVDFkSY86UOdIXg6ymwznR8XvRDiMRFtFNr8edKHlLLoWTIWIaMLkBPBASocUCbj3ZS3S447W5tuazPC51Bj5vM7fyrRzU2uWMgy7ZadEHeL0rTBZZeUYRJee6G9ilA8QvOIQqowmyjxdO3L76qtyTWOm99FG8boqg4RATWlS1GlrpGhvMRyKcHImXLKinlPfokFGS3uU9VUPCmqhAh6Q8p9QqZ6I+raUZEwksTmlA3QLzGoQtYYVBQEyAll/D2UQdHVFGCvb81Pi2kiAkYKg4XJn3yU23MZre3RDgVrnJTbXTm+CrDzNAsiRcQjJXkNuHjcES6Y1VDHGL2jUxw+a6JAKlxdCVNO0z32bhawP6pnlConiubhW5XfU6clfM+SSpnB5lJWLQ8E3G4+ac0oajAdQlTG6BTrgkgaA26KhqgpFrXQIHL7Klr5EhSVrLEVdwi9lPRaNoWVKwY4Fwkbbwd5AU+cFxcwRy+vyUq4z6dFLc66Gi4wiVjnZpmqMLCIWC6qVsoHFGAgIRHmgLShBRFECVPXbIVBCS8osrn43EknSABB3t90dB0hH/AEwfmLjobX+yGla3sjYo6XWtQzKlvbdNcUuojkQ8Kd6e8ykVEEGJqxPAKc1JVFekHaqTu4shdPr0eZJajDuKIexyOUhrkbXINZTAv9U1pWONoXmkIvZ0yvFwbrCUTwXiiw/VMppTHI8yqDcFmVLNa6MFQ1Y8hIRkpbkWIsa0gg2jgqaFwJEJWJmJ4XhDh65OoKz1XfvFXC8XapYeELsTTbOYnoBp1MLW3P4pcZhxMlUYVw09hT/1HeCwInYi44XMJWHaWiSTMwPLRZ++HWzeOq6L2ApfdALaT51Rko5czh4BeyhB3gGpQOcRqCJ0tqPoqap6EpTXo5VZs01AStzoSUQYK0peZelE03MgctJWFBOQZgb6jipJ+O4+ypxTTsVzaAIf8VuEkX4xCWuuM3NuiSlFyNLeUcynqZzk6obKVzwiE1FNWVD3KSoUZfSscmB20JIcjzKNHtcmBylDpTWlUUsKIlJD0YciHNfyXilSszo1IfnRBymlMY5FOzLc6STusNRQ0plY5wUFXGhmttvFMp4kO0Mptr4XWzi/joocUcpzXy7xtzVZvZKeyRBUrWN09h64eJbogq0ATJCmpw0w0R463016lXU3cUnPbWXHQGU4CnxVMg5hHibCeHNXEhJxDJCumZlq8gwjzuRx9iAqS5cp1W98sztJcSOfBXtepFzn29X0UDX1KjoGYneCT6RDV0HOsuZVqupuhjiGnUc+XBKuH46VI2RtcocK+AJgk31n3urA5VjIcrCUOZZKMBxFbKNJRU3yF4qepVjaUanPCtA5Jo1cybKMWapFc26Ll1qhzNMCIIEcSNIXXqLk16brgGLiNzzupW8LwrZUsluqJYBj34ockXRLp6q4KeoE95U7nFaYIepKqorFRPKMvpQ5G1yQ0omlRo9rimtckBGHKihj5Wmop2OSMVVcAcqlrUx3V2ZY6r1UmEqOI+LVZjHfDpoQVNukk3p0ab5TSVxsD2o10TAO9l1BUlJdpnjo6OCwc0mUTXKshrUpuogwtfmJt7hdAJbgs2N452G03rbpFJ0aocRXy7/VXfCa3eE78SWvJyjhFxt5XR/1mYDLAnUSSRx+fogztfdMo4Zo0+ynLpbJ29TxV8u+nrayqfUt1SHUxMqZrQw89tPRWcJxkyuYMhodJ3P0TqGJkm+/OOeqGoA4cUGDzvlvw/Dpt1gb/wAprlbrXK8qWuwEex67IsxBvZBVqeKrEnJLYsRYgXn+PmVa2pYLk58pJdcbQ7LHDTXZWYOvmAvr91JWspwvBWkpQKIPWnEaEtS3VRpInmgNRD40wW0RApIctL0SteVJVqgTyT3OUNWrlnibX4bqNYmh8oXlS0XexMT4pjyqzZywhIquRlIe5GSKxUNVyoruXMxLjPJB9W2oia5TBy2Soq5rlmZS0qhm8J2ZFOa5G1IY5MBQ2e1ZVYCIQtchBM6oSuc2j3bpgX3ufILsUH238VFihOhghJwVUj8zr/TmSpOHa35R2hUWFyna5GCq5GhxWZ0GZZKJA1agJyzPJBVZLYSq9GTIJBG4sm0jaD5qOu9TgihQj3r4K3MlkxdFmTRbaDv7kFKxANoAjpKCrAOp30+iZSqSFGrxzB4bZrRYblwA343m2ilq1i12ZptofvbyXsRRMhzY8pSg8H4TM+/BaSXahmMzxDpiOAvPLdPc5Qy+ILpaCIGmhtAGuyoYbxwUpdJ8Ywi7fHS43S6NWHWJgcY+XCU/EMJBj3qubSpEO33tsp01jdx3hVNrCN738E1R0Klk7OtONKxTSbjYzxSW41psbOGpjX77bKmeCixVGeqNY39XUcQDumPK4+ELmrpZ7JLtM5J00lKrAEIsyWXoxssNgIHPXnOSSVUY8qWom1HKeo5EIqOUNRyqrOhQvKrL6QOhec5JNccfeibnEKOlhjSmApAciD1EVNKIHdShyIVuaorY/qizrmvxcGI8VS2pwUa1o95XOxVO8g+91UXoXuEXRcbo7D4gRxjgm0cVm5LkUa5LiBZonaL/AHV1F6kayi/vVhcpy6VpqKsHl6CpWi6iOIdm0kFOJnVRro01eKCmXFo+IB3NvDnqk02ROt90jvcpAdmLdgJMe/qtNb/FdWu0wJveZvHPp/Cyi5wN7creG0qMVdPzDWJFyN/fNaMdENMxcyJPgdFGnSf1sudjaZkOAkjSVtTFRtbrcJ1iFNM/8oWucSbgO1MWHFVYUOG8++JQVWgX9FtHFB1w0gcyOiq730ucUnKsbU97rc6OXQ2pgKRKLvETZ0oHEboMy0uVNgKNrkslea5E2aXJBevOKU5yJtryp3PRPqKR70BPepqtReqVVHXdKqFVsUCYF/CEkGTCW8gKzsXDZ6jQTAJueQufRaxm2crqKHYQl0roU9EvMvNeuetO9tvalrkYKmDlhxd41Rn42qwea8HpJqLwIVOlEytzJIevB6B+ZZnSHun/ALWhRScQ0C/uydhsXmjjeTHuVlVshRd73cj4b7wJ84mEal27LahW51Fh6s769OioBRmmyizJK9KJs4vUlDE/3Lkgt0EajmU56hxdOdLH6c+SrWNOxD8zczWmZvOYm+2bTbTmlVSQNSBMmJ6TCHDvDoc+o48GtAETYI81y2AAOsnpqjcv0VTIIGXXfNeeY/lW03GFBWxGWABM8gLeXqqMO61/fBQy6VFy51UAX56kmORVspVWmCjEugUcTJVgfK57MPBVbDZIZWKA9CXJOZCairChr1ocpu8Rd4iU6Vhepm4mVjqiCnvEp7kg1Ut9ZVDKj1JUehqVFJVrICqVVHXxACGrUSWUySrIm3mAuK+u7Lw/cUS8lveVGw1pHxBl8xvxC3srsMUYqVhLgZYwGYgavgRrtKj7X7QLyS53jr/iOAXp9PDXNeX1fU3xAMpHcpoCLKvZV430AOcEQYNbStySsiFUEV4OQly1DQ2uWkoXGy8ENDleleAWQiDIU1ZnvTyVJKEoS6TUawmIg+JPkrWvUNY5TmHiiw9XNe1/D0RvtbnWtcllyGUZ0dm5oKh8V6UBciRHUblOaYG8fNMdVk5muN7EkERy52W172QYKuAHNdJi4gwADvAFz1KR039je8EwCZO0a8COfL1WFh2PkibULJsQDu0kD9s/YJYqgEbB0/Cdo56+aG1TStzpTX2nmtlGK1tUOKbNuClFITO6J90Smd4FmZJpiFjnJEpxchNRTlyB1REUFyW+qpzWSqlZUUurpNSupy4nReZQc7QFGbXn1UhzidF38P8A6Wqk/wByKbYmXEfIGZXRoYPD0IMd44fqNmeW/quuPpZVzy9XGPnuzOw6lb4gIaDBcbDnrqvpqFGlhQe7ILiPzvA0/YNpUeO7dNQ5QC4jQCWtHOxuFxcbiXCS8meBJMdGjUrvjhji8+fqXJf2h2nUIJERvOpXDdiDUdlY0E73mObjoApcZ2mz/wBnU2EbyAJ8Fyz2qACKUhzuFhHjqtWub9CDOII8Cn0sK912tcR0X0hrultzprvrfkosV2jUY4kEEcHCRtHDiuN9tr7eryt/Tk1cBVAk03jw+ajJXRr9u1X1O7+ECDJA5ei5QfK454zHp29PO5dvBEKc2T8FRzmJ56TuvqKXZlHKwGmDmNyZnw4LXp+lcjP1Zi+SxDcguJhKoYoOX3/4HRqPyuaSGgQMx63O6D/bOGEuDDrpmMcLLV9vlvhnH3WGuXxcorL7F/YFAQMnC8um/OUGJ7GotBOSY2lwm8XunjZHk4vk8q3Iu8/B0Ynu9ItmdG6Gnh6UZu78C4kaKePkeRi+eqUVPTwxBAm3gvqv6Wlr3ev7jtwXquApaZDfg4ztxTx8lnucXADFrWr6Gl2TRIjK4RuHX9RHoi/DaR/S4R+7prIS+hkl9xg+byIXM6r6d3ZdIQYdfbNb5SvN7IpR+u8/qFvRT+GZ5GD5Tu1LXw180SvsX9mUhaH9cwn/AIwt/CqJ/S637tetk/hkvkYvi61Qv/thswJB4/yiYC1uUsBvDiQCfuN9F9ezs6iyXBh6FxjiknAUCMxpAkk6ucYPJa/hkeTg+XYx3H4dryqg1d6ngqGgojW5zPJ16p7WU5tSZ8PU+m/inj5fqX3OP4+cyrYX0JqNAnu6V/2j6o2GQIbTDSJgMak9vf1jycfx8yaXBYMMSYAJO4AK+kOMdJExAtGUR0tZIfj6n/m/zH2WvH/1nyf8cVnZNU3FN8f/ACU38Aqn9EdXNH1lW4rGH9xtN3uI8tFycR2kQRLWkO9POVr+GLN9xb0o/wBvH9VSm3/KfkEX4LRGtRzjwawx5uUNfHOaLacNB6KepWJF50mxj1Wp6WMYvq5V3Gtw1M2pgu4PfPoNUmp/qLIMtOG8W04G+5ifRfNVK2oAEJdETMQ3jAWpJOmLlb26dftd7icpPV0nynT0XOrYpx/M8zwj6HU+KbSIva4Gs+ypqmMLQ5wAsQP5J3RCcXiXAfA4jjMafdQU+1BT/MS4bTeeEzeOqm7R7XqPdlOS9pygkdOCLCdlMIvJUk3eF6nJOIxtTEGDZo0gQITW4drdrqzuw2wCnrlb+OmLdv/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6388" name="Picture 4" descr="http://classconnection.s3.amazonaws.com/260/flashcards/1129260/jpg/koebner1361394721215.jpg"/>
          <p:cNvPicPr>
            <a:picLocks noChangeAspect="1" noChangeArrowheads="1"/>
          </p:cNvPicPr>
          <p:nvPr/>
        </p:nvPicPr>
        <p:blipFill>
          <a:blip r:embed="rId2"/>
          <a:srcRect/>
          <a:stretch>
            <a:fillRect/>
          </a:stretch>
        </p:blipFill>
        <p:spPr bwMode="auto">
          <a:xfrm>
            <a:off x="307975" y="1700808"/>
            <a:ext cx="7743825" cy="3810000"/>
          </a:xfrm>
          <a:prstGeom prst="rect">
            <a:avLst/>
          </a:prstGeom>
          <a:noFill/>
        </p:spPr>
      </p:pic>
    </p:spTree>
    <p:extLst>
      <p:ext uri="{BB962C8B-B14F-4D97-AF65-F5344CB8AC3E}">
        <p14:creationId xmlns:p14="http://schemas.microsoft.com/office/powerpoint/2010/main" val="344143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smtClean="0"/>
              <a:t/>
            </a:r>
            <a:br>
              <a:rPr lang="sr-Latn-RS" altLang="en-US" dirty="0" smtClean="0"/>
            </a:br>
            <a:r>
              <a:rPr lang="en-US" altLang="en-US" dirty="0" smtClean="0"/>
              <a:t>Phenomena </a:t>
            </a:r>
            <a:r>
              <a:rPr lang="en-US" altLang="en-US" dirty="0"/>
              <a:t>of psoriasis</a:t>
            </a:r>
            <a:br>
              <a:rPr lang="en-US" altLang="en-US" dirty="0"/>
            </a:br>
            <a:endParaRPr lang="en-US" alt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8936" y="1820991"/>
            <a:ext cx="6096528" cy="435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Differential </a:t>
            </a:r>
            <a:r>
              <a:rPr lang="en-US" altLang="en-US" dirty="0" smtClean="0"/>
              <a:t>d</a:t>
            </a:r>
            <a:r>
              <a:rPr lang="sr-Latn-RS" altLang="en-US" dirty="0" smtClean="0"/>
              <a:t>ia</a:t>
            </a:r>
            <a:r>
              <a:rPr lang="en-US" altLang="en-US" dirty="0" smtClean="0"/>
              <a:t>g</a:t>
            </a:r>
            <a:r>
              <a:rPr lang="sr-Latn-RS" altLang="en-US" dirty="0" smtClean="0"/>
              <a:t>nosis</a:t>
            </a:r>
            <a:endParaRPr lang="en-US" altLang="en-US" dirty="0"/>
          </a:p>
        </p:txBody>
      </p:sp>
      <p:sp>
        <p:nvSpPr>
          <p:cNvPr id="30723" name="Rectangle 3"/>
          <p:cNvSpPr>
            <a:spLocks noGrp="1" noChangeArrowheads="1"/>
          </p:cNvSpPr>
          <p:nvPr>
            <p:ph type="body" idx="1"/>
          </p:nvPr>
        </p:nvSpPr>
        <p:spPr/>
        <p:txBody>
          <a:bodyPr/>
          <a:lstStyle/>
          <a:p>
            <a:r>
              <a:rPr lang="en-US" altLang="en-US" dirty="0" err="1"/>
              <a:t>Tinea</a:t>
            </a:r>
            <a:endParaRPr lang="en-US" altLang="en-US" dirty="0"/>
          </a:p>
          <a:p>
            <a:r>
              <a:rPr lang="en-US" altLang="en-US" dirty="0" err="1"/>
              <a:t>Seborrheic</a:t>
            </a:r>
            <a:r>
              <a:rPr lang="en-US" altLang="en-US" dirty="0"/>
              <a:t> dermatitis</a:t>
            </a:r>
          </a:p>
          <a:p>
            <a:r>
              <a:rPr lang="sr-Latn-RS" altLang="en-US" dirty="0" smtClean="0"/>
              <a:t>Pityriasis r</a:t>
            </a:r>
            <a:r>
              <a:rPr lang="en-US" altLang="en-US" dirty="0" err="1" smtClean="0"/>
              <a:t>ose</a:t>
            </a:r>
            <a:r>
              <a:rPr lang="sr-Latn-RS" altLang="en-US" dirty="0" smtClean="0"/>
              <a:t>a</a:t>
            </a:r>
            <a:endParaRPr lang="en-US" altLang="en-US" dirty="0"/>
          </a:p>
          <a:p>
            <a:r>
              <a:rPr lang="en-US" altLang="en-US" dirty="0" err="1"/>
              <a:t>Syphilides</a:t>
            </a:r>
            <a:endParaRPr lang="en-US" altLang="en-US" dirty="0"/>
          </a:p>
          <a:p>
            <a:r>
              <a:rPr lang="en-US" altLang="en-US" dirty="0"/>
              <a:t>Nummular eczema</a:t>
            </a:r>
          </a:p>
          <a:p>
            <a:r>
              <a:rPr lang="en-US" altLang="en-US" dirty="0" smtClean="0"/>
              <a:t>Lichen</a:t>
            </a:r>
            <a:r>
              <a:rPr lang="sr-Latn-RS" altLang="en-US" dirty="0" smtClean="0"/>
              <a:t> planus</a:t>
            </a:r>
            <a:endParaRPr lang="en-US" altLang="en-US" dirty="0"/>
          </a:p>
          <a:p>
            <a:endParaRPr lang="en-US" altLang="en-US" dirty="0"/>
          </a:p>
        </p:txBody>
      </p:sp>
    </p:spTree>
    <p:extLst>
      <p:ext uri="{BB962C8B-B14F-4D97-AF65-F5344CB8AC3E}">
        <p14:creationId xmlns:p14="http://schemas.microsoft.com/office/powerpoint/2010/main" val="29817745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sr-Latn-RS" altLang="en-US" dirty="0" smtClean="0"/>
              <a:t>Therapy</a:t>
            </a:r>
            <a:endParaRPr lang="en-US" altLang="en-US" dirty="0"/>
          </a:p>
        </p:txBody>
      </p:sp>
      <p:sp>
        <p:nvSpPr>
          <p:cNvPr id="31747" name="Rectangle 3"/>
          <p:cNvSpPr>
            <a:spLocks noGrp="1" noChangeArrowheads="1"/>
          </p:cNvSpPr>
          <p:nvPr>
            <p:ph type="body" idx="1"/>
          </p:nvPr>
        </p:nvSpPr>
        <p:spPr/>
        <p:txBody>
          <a:bodyPr/>
          <a:lstStyle/>
          <a:p>
            <a:pPr>
              <a:lnSpc>
                <a:spcPct val="90000"/>
              </a:lnSpc>
            </a:pPr>
            <a:endParaRPr lang="sr-Cyrl-CS" altLang="en-US" dirty="0"/>
          </a:p>
          <a:p>
            <a:pPr>
              <a:lnSpc>
                <a:spcPct val="90000"/>
              </a:lnSpc>
            </a:pPr>
            <a:r>
              <a:rPr lang="en-US" altLang="en-US" dirty="0"/>
              <a:t>Local therapy-</a:t>
            </a:r>
            <a:r>
              <a:rPr lang="en-US" altLang="en-US" dirty="0" err="1"/>
              <a:t>keratolytics</a:t>
            </a:r>
            <a:r>
              <a:rPr lang="en-US" altLang="en-US" dirty="0"/>
              <a:t>, KS, emollients, </a:t>
            </a:r>
            <a:r>
              <a:rPr lang="en-US" altLang="en-US" dirty="0" err="1"/>
              <a:t>cignoline</a:t>
            </a:r>
            <a:r>
              <a:rPr lang="en-US" altLang="en-US" dirty="0"/>
              <a:t>, tar, </a:t>
            </a:r>
            <a:r>
              <a:rPr lang="en-US" altLang="en-US" dirty="0" err="1"/>
              <a:t>calcipotriol</a:t>
            </a:r>
            <a:r>
              <a:rPr lang="en-US" altLang="en-US" dirty="0"/>
              <a:t>, </a:t>
            </a:r>
            <a:r>
              <a:rPr lang="en-US" altLang="en-US" dirty="0" err="1"/>
              <a:t>retinoids</a:t>
            </a:r>
            <a:endParaRPr lang="en-US" altLang="en-US" dirty="0"/>
          </a:p>
          <a:p>
            <a:pPr>
              <a:lnSpc>
                <a:spcPct val="90000"/>
              </a:lnSpc>
            </a:pPr>
            <a:r>
              <a:rPr lang="en-US" altLang="en-US" dirty="0"/>
              <a:t>Systemic therapy - AB, methotrexate, </a:t>
            </a:r>
            <a:r>
              <a:rPr lang="en-US" altLang="en-US" dirty="0" err="1"/>
              <a:t>acitretin</a:t>
            </a:r>
            <a:r>
              <a:rPr lang="en-US" altLang="en-US" dirty="0"/>
              <a:t>, cyclosporine A, anxiolytics, physical therapy</a:t>
            </a:r>
          </a:p>
        </p:txBody>
      </p:sp>
    </p:spTree>
    <p:extLst>
      <p:ext uri="{BB962C8B-B14F-4D97-AF65-F5344CB8AC3E}">
        <p14:creationId xmlns:p14="http://schemas.microsoft.com/office/powerpoint/2010/main" val="1508111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a:t>Dermatitis seborrhoica</a:t>
            </a:r>
          </a:p>
        </p:txBody>
      </p:sp>
      <p:sp>
        <p:nvSpPr>
          <p:cNvPr id="32771" name="Rectangle 3"/>
          <p:cNvSpPr>
            <a:spLocks noGrp="1" noChangeArrowheads="1"/>
          </p:cNvSpPr>
          <p:nvPr>
            <p:ph type="body" idx="1"/>
          </p:nvPr>
        </p:nvSpPr>
        <p:spPr/>
        <p:txBody>
          <a:bodyPr/>
          <a:lstStyle/>
          <a:p>
            <a:r>
              <a:rPr lang="en-US" altLang="en-US" dirty="0"/>
              <a:t>Chronic disease</a:t>
            </a:r>
          </a:p>
          <a:p>
            <a:r>
              <a:rPr lang="en-US" altLang="en-US" dirty="0"/>
              <a:t>3-4 decades of life, M&gt;F</a:t>
            </a:r>
          </a:p>
          <a:p>
            <a:r>
              <a:rPr lang="en-US" altLang="en-US" dirty="0" err="1"/>
              <a:t>Seborrheic</a:t>
            </a:r>
            <a:r>
              <a:rPr lang="en-US" altLang="en-US" dirty="0"/>
              <a:t> dermatitis </a:t>
            </a:r>
            <a:r>
              <a:rPr lang="en-US" altLang="en-US" dirty="0" err="1"/>
              <a:t>infantum</a:t>
            </a:r>
            <a:endParaRPr lang="en-US" altLang="en-US" dirty="0"/>
          </a:p>
          <a:p>
            <a:r>
              <a:rPr lang="en-US" altLang="en-US" dirty="0"/>
              <a:t>Etiology: - Sebaceous secretion,</a:t>
            </a:r>
          </a:p>
          <a:p>
            <a:r>
              <a:rPr lang="en-US" altLang="en-US" dirty="0"/>
              <a:t>- P. </a:t>
            </a:r>
            <a:r>
              <a:rPr lang="en-US" altLang="en-US" dirty="0" smtClean="0"/>
              <a:t>oval</a:t>
            </a:r>
            <a:r>
              <a:rPr lang="sr-Latn-RS" altLang="en-US" dirty="0" smtClean="0"/>
              <a:t>e</a:t>
            </a:r>
            <a:endParaRPr lang="en-US" altLang="en-US" dirty="0"/>
          </a:p>
          <a:p>
            <a:r>
              <a:rPr lang="en-US" altLang="en-US" dirty="0"/>
              <a:t>Predilection </a:t>
            </a:r>
            <a:r>
              <a:rPr lang="sr-Latn-RS" altLang="en-US" dirty="0" smtClean="0"/>
              <a:t>sites</a:t>
            </a:r>
            <a:r>
              <a:rPr lang="en-US" altLang="en-US" dirty="0" smtClean="0"/>
              <a:t>: </a:t>
            </a:r>
            <a:r>
              <a:rPr lang="en-US" altLang="en-US" dirty="0" err="1"/>
              <a:t>seborrheic</a:t>
            </a:r>
            <a:r>
              <a:rPr lang="en-US" altLang="en-US" dirty="0"/>
              <a:t> region</a:t>
            </a:r>
          </a:p>
        </p:txBody>
      </p:sp>
    </p:spTree>
    <p:extLst>
      <p:ext uri="{BB962C8B-B14F-4D97-AF65-F5344CB8AC3E}">
        <p14:creationId xmlns:p14="http://schemas.microsoft.com/office/powerpoint/2010/main" val="21917211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Grp="1" noChangeArrowheads="1"/>
          </p:cNvSpPr>
          <p:nvPr>
            <p:ph type="title" sz="quarter"/>
          </p:nvPr>
        </p:nvSpPr>
        <p:spPr/>
        <p:txBody>
          <a:bodyPr/>
          <a:lstStyle/>
          <a:p>
            <a:r>
              <a:rPr lang="sr-Latn-RS" altLang="en-US" dirty="0" smtClean="0"/>
              <a:t>Clinical picture</a:t>
            </a:r>
            <a:endParaRPr lang="en-US" altLang="en-US" dirty="0"/>
          </a:p>
        </p:txBody>
      </p:sp>
      <p:sp>
        <p:nvSpPr>
          <p:cNvPr id="33797" name="Rectangle 5"/>
          <p:cNvSpPr>
            <a:spLocks noGrp="1" noChangeArrowheads="1"/>
          </p:cNvSpPr>
          <p:nvPr>
            <p:ph sz="quarter" idx="1"/>
          </p:nvPr>
        </p:nvSpPr>
        <p:spPr/>
        <p:txBody>
          <a:bodyPr/>
          <a:lstStyle/>
          <a:p>
            <a:endParaRPr lang="en-US" altLang="en-US" sz="2400"/>
          </a:p>
        </p:txBody>
      </p:sp>
      <p:sp>
        <p:nvSpPr>
          <p:cNvPr id="33798" name="Rectangle 6"/>
          <p:cNvSpPr>
            <a:spLocks noGrp="1" noChangeArrowheads="1"/>
          </p:cNvSpPr>
          <p:nvPr>
            <p:ph sz="quarter" idx="2"/>
          </p:nvPr>
        </p:nvSpPr>
        <p:spPr/>
        <p:txBody>
          <a:bodyPr/>
          <a:lstStyle/>
          <a:p>
            <a:endParaRPr lang="en-US" altLang="en-US" sz="2400"/>
          </a:p>
        </p:txBody>
      </p:sp>
      <p:sp>
        <p:nvSpPr>
          <p:cNvPr id="33799" name="Rectangle 7"/>
          <p:cNvSpPr>
            <a:spLocks noGrp="1" noChangeArrowheads="1"/>
          </p:cNvSpPr>
          <p:nvPr>
            <p:ph sz="quarter" idx="3"/>
          </p:nvPr>
        </p:nvSpPr>
        <p:spPr/>
        <p:txBody>
          <a:bodyPr/>
          <a:lstStyle/>
          <a:p>
            <a:endParaRPr lang="en-US" altLang="en-US" sz="2400"/>
          </a:p>
        </p:txBody>
      </p:sp>
      <p:sp>
        <p:nvSpPr>
          <p:cNvPr id="33800" name="Rectangle 8"/>
          <p:cNvSpPr>
            <a:spLocks noGrp="1" noChangeArrowheads="1"/>
          </p:cNvSpPr>
          <p:nvPr>
            <p:ph sz="quarter" idx="4"/>
          </p:nvPr>
        </p:nvSpPr>
        <p:spPr/>
        <p:txBody>
          <a:bodyPr/>
          <a:lstStyle/>
          <a:p>
            <a:endParaRPr lang="en-US" altLang="en-US" sz="2400"/>
          </a:p>
        </p:txBody>
      </p:sp>
      <p:pic>
        <p:nvPicPr>
          <p:cNvPr id="33802" name="Picture 10" descr="ANd9GcQpFKEjZvet_fFNv3OqIRskKRaAQCUh20gIt0ru4cnkgJ-fO6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648" y="1988840"/>
            <a:ext cx="3200400" cy="1762125"/>
          </a:xfrm>
          <a:prstGeom prst="rect">
            <a:avLst/>
          </a:prstGeom>
          <a:noFill/>
          <a:extLst>
            <a:ext uri="{909E8E84-426E-40DD-AFC4-6F175D3DCCD1}">
              <a14:hiddenFill xmlns:a14="http://schemas.microsoft.com/office/drawing/2010/main">
                <a:solidFill>
                  <a:srgbClr val="FFFFFF"/>
                </a:solidFill>
              </a14:hiddenFill>
            </a:ext>
          </a:extLst>
        </p:spPr>
      </p:pic>
      <p:pic>
        <p:nvPicPr>
          <p:cNvPr id="33808" name="Picture 16" descr="ANd9GcTQ3RBIvkRU1YKtsqV82cCyHDDAmRmuv8SO1Z9_mic91NVZoxx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900237"/>
            <a:ext cx="2971800" cy="2228850"/>
          </a:xfrm>
          <a:prstGeom prst="rect">
            <a:avLst/>
          </a:prstGeom>
          <a:noFill/>
          <a:extLst>
            <a:ext uri="{909E8E84-426E-40DD-AFC4-6F175D3DCCD1}">
              <a14:hiddenFill xmlns:a14="http://schemas.microsoft.com/office/drawing/2010/main">
                <a:solidFill>
                  <a:srgbClr val="FFFFFF"/>
                </a:solidFill>
              </a14:hiddenFill>
            </a:ext>
          </a:extLst>
        </p:spPr>
      </p:pic>
      <p:pic>
        <p:nvPicPr>
          <p:cNvPr id="33810" name="Picture 18" descr="ANd9GcSoNADpAWAqliDYVpXgpAh0ICmY3-R_537cQVCCB9NQ04HctL7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3933056"/>
            <a:ext cx="3352800" cy="1847850"/>
          </a:xfrm>
          <a:prstGeom prst="rect">
            <a:avLst/>
          </a:prstGeom>
          <a:noFill/>
          <a:extLst>
            <a:ext uri="{909E8E84-426E-40DD-AFC4-6F175D3DCCD1}">
              <a14:hiddenFill xmlns:a14="http://schemas.microsoft.com/office/drawing/2010/main">
                <a:solidFill>
                  <a:srgbClr val="FFFFFF"/>
                </a:solidFill>
              </a14:hiddenFill>
            </a:ext>
          </a:extLst>
        </p:spPr>
      </p:pic>
      <p:pic>
        <p:nvPicPr>
          <p:cNvPr id="33812" name="Picture 20" descr="ANd9GcRCkvlaAjCY7yKk7KOFTeG1P0zRJdSNKaHn5gSL9owE7DaTlNVzi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4129087"/>
            <a:ext cx="3581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28559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sr-Latn-RS" altLang="en-US" dirty="0" smtClean="0"/>
              <a:t>Complications</a:t>
            </a:r>
            <a:endParaRPr lang="en-US" altLang="en-US" dirty="0"/>
          </a:p>
        </p:txBody>
      </p:sp>
      <p:sp>
        <p:nvSpPr>
          <p:cNvPr id="27651" name="Rectangle 3"/>
          <p:cNvSpPr>
            <a:spLocks noGrp="1" noChangeArrowheads="1"/>
          </p:cNvSpPr>
          <p:nvPr>
            <p:ph type="body" idx="1"/>
          </p:nvPr>
        </p:nvSpPr>
        <p:spPr/>
        <p:txBody>
          <a:bodyPr/>
          <a:lstStyle/>
          <a:p>
            <a:endParaRPr lang="sr-Cyrl-CS" altLang="en-US" dirty="0"/>
          </a:p>
          <a:p>
            <a:endParaRPr lang="sr-Cyrl-CS" altLang="en-US" dirty="0"/>
          </a:p>
          <a:p>
            <a:r>
              <a:rPr lang="en-US" altLang="en-US" dirty="0"/>
              <a:t>Secondary </a:t>
            </a:r>
            <a:r>
              <a:rPr lang="en-US" altLang="en-US" dirty="0" err="1"/>
              <a:t>impetiginization</a:t>
            </a:r>
            <a:endParaRPr lang="en-US" altLang="en-US" dirty="0"/>
          </a:p>
          <a:p>
            <a:r>
              <a:rPr lang="en-US" altLang="en-US" dirty="0" err="1"/>
              <a:t>Erythroderma</a:t>
            </a:r>
            <a:r>
              <a:rPr lang="en-US" altLang="en-US" dirty="0"/>
              <a:t> in infants</a:t>
            </a:r>
          </a:p>
          <a:p>
            <a:endParaRPr lang="en-US" altLang="en-US" dirty="0"/>
          </a:p>
        </p:txBody>
      </p:sp>
    </p:spTree>
    <p:extLst>
      <p:ext uri="{BB962C8B-B14F-4D97-AF65-F5344CB8AC3E}">
        <p14:creationId xmlns:p14="http://schemas.microsoft.com/office/powerpoint/2010/main" val="5776874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sr-Latn-RS" altLang="en-US" dirty="0" smtClean="0"/>
              <a:t>Differential diagnosis</a:t>
            </a:r>
            <a:endParaRPr lang="en-US" altLang="en-US" dirty="0"/>
          </a:p>
        </p:txBody>
      </p:sp>
      <p:sp>
        <p:nvSpPr>
          <p:cNvPr id="36867" name="Rectangle 3"/>
          <p:cNvSpPr>
            <a:spLocks noGrp="1" noChangeArrowheads="1"/>
          </p:cNvSpPr>
          <p:nvPr>
            <p:ph type="body" sz="half" idx="1"/>
          </p:nvPr>
        </p:nvSpPr>
        <p:spPr/>
        <p:txBody>
          <a:bodyPr/>
          <a:lstStyle/>
          <a:p>
            <a:endParaRPr lang="sr-Cyrl-CS" altLang="en-US" sz="2800" dirty="0"/>
          </a:p>
          <a:p>
            <a:r>
              <a:rPr lang="sr-Latn-RS" altLang="en-US" sz="2800" dirty="0" smtClean="0"/>
              <a:t>Psoriasis</a:t>
            </a:r>
            <a:endParaRPr lang="sr-Cyrl-CS" altLang="en-US" sz="2800" dirty="0"/>
          </a:p>
          <a:p>
            <a:endParaRPr lang="en-US" altLang="en-US" sz="2800" dirty="0"/>
          </a:p>
        </p:txBody>
      </p:sp>
      <p:sp>
        <p:nvSpPr>
          <p:cNvPr id="36868" name="Rectangle 4"/>
          <p:cNvSpPr>
            <a:spLocks noGrp="1" noChangeArrowheads="1"/>
          </p:cNvSpPr>
          <p:nvPr>
            <p:ph sz="half" idx="2"/>
          </p:nvPr>
        </p:nvSpPr>
        <p:spPr/>
        <p:txBody>
          <a:bodyPr/>
          <a:lstStyle/>
          <a:p>
            <a:endParaRPr lang="en-US" altLang="en-US" sz="2800"/>
          </a:p>
        </p:txBody>
      </p:sp>
      <p:sp>
        <p:nvSpPr>
          <p:cNvPr id="36870" name="AutoShape 6" descr="Z"/>
          <p:cNvSpPr>
            <a:spLocks noChangeAspect="1" noChangeArrowheads="1"/>
          </p:cNvSpPr>
          <p:nvPr/>
        </p:nvSpPr>
        <p:spPr bwMode="auto">
          <a:xfrm>
            <a:off x="155575" y="46038"/>
            <a:ext cx="1847850" cy="9429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36872" name="AutoShape 8" descr="Z"/>
          <p:cNvSpPr>
            <a:spLocks noChangeAspect="1" noChangeArrowheads="1"/>
          </p:cNvSpPr>
          <p:nvPr/>
        </p:nvSpPr>
        <p:spPr bwMode="auto">
          <a:xfrm>
            <a:off x="155575" y="46038"/>
            <a:ext cx="1847850" cy="9429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36874" name="AutoShape 10" descr="Z"/>
          <p:cNvSpPr>
            <a:spLocks noChangeAspect="1" noChangeArrowheads="1"/>
          </p:cNvSpPr>
          <p:nvPr/>
        </p:nvSpPr>
        <p:spPr bwMode="auto">
          <a:xfrm>
            <a:off x="155575" y="46038"/>
            <a:ext cx="1847850" cy="9429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36876" name="AutoShape 12" descr="Z"/>
          <p:cNvSpPr>
            <a:spLocks noChangeAspect="1" noChangeArrowheads="1"/>
          </p:cNvSpPr>
          <p:nvPr/>
        </p:nvSpPr>
        <p:spPr bwMode="auto">
          <a:xfrm>
            <a:off x="155575" y="46038"/>
            <a:ext cx="1847850" cy="94297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36878" name="Picture 14" descr="ANd9GcS_xULXMCFOstIK8wzg8HxDpMQZgX2wyTt96docgq1ZWcupkd9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362200"/>
            <a:ext cx="35814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6245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sr-Latn-RS" altLang="en-US" dirty="0" smtClean="0"/>
              <a:t>Therapy</a:t>
            </a:r>
            <a:endParaRPr lang="en-US" altLang="en-US" dirty="0"/>
          </a:p>
        </p:txBody>
      </p:sp>
      <p:sp>
        <p:nvSpPr>
          <p:cNvPr id="35843" name="Rectangle 3"/>
          <p:cNvSpPr>
            <a:spLocks noGrp="1" noChangeArrowheads="1"/>
          </p:cNvSpPr>
          <p:nvPr>
            <p:ph type="body" idx="1"/>
          </p:nvPr>
        </p:nvSpPr>
        <p:spPr/>
        <p:txBody>
          <a:bodyPr/>
          <a:lstStyle/>
          <a:p>
            <a:r>
              <a:rPr lang="en-US" altLang="en-US" dirty="0"/>
              <a:t>Topical: </a:t>
            </a:r>
            <a:r>
              <a:rPr lang="sr-Latn-RS" altLang="en-US" dirty="0" smtClean="0"/>
              <a:t>CS</a:t>
            </a:r>
            <a:r>
              <a:rPr lang="en-US" altLang="en-US" dirty="0" smtClean="0"/>
              <a:t>, </a:t>
            </a:r>
            <a:r>
              <a:rPr lang="en-US" altLang="en-US" dirty="0"/>
              <a:t>imidazole preparations</a:t>
            </a:r>
          </a:p>
          <a:p>
            <a:r>
              <a:rPr lang="sr-Latn-RS" altLang="en-US" dirty="0" smtClean="0"/>
              <a:t>Antibiotics (AB)</a:t>
            </a:r>
            <a:endParaRPr lang="en-US" altLang="en-US" dirty="0"/>
          </a:p>
          <a:p>
            <a:r>
              <a:rPr lang="en-US" altLang="en-US" dirty="0"/>
              <a:t>Systemic: AB, </a:t>
            </a:r>
            <a:r>
              <a:rPr lang="sr-Latn-RS" altLang="en-US" dirty="0" smtClean="0"/>
              <a:t>CS</a:t>
            </a:r>
            <a:r>
              <a:rPr lang="en-US" altLang="en-US" dirty="0" smtClean="0"/>
              <a:t>, </a:t>
            </a:r>
            <a:r>
              <a:rPr lang="en-US" altLang="en-US" dirty="0" err="1"/>
              <a:t>antimycotics</a:t>
            </a:r>
            <a:endParaRPr lang="en-US" altLang="en-US" dirty="0"/>
          </a:p>
        </p:txBody>
      </p:sp>
    </p:spTree>
    <p:extLst>
      <p:ext uri="{BB962C8B-B14F-4D97-AF65-F5344CB8AC3E}">
        <p14:creationId xmlns:p14="http://schemas.microsoft.com/office/powerpoint/2010/main" val="3499442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Rectangle 7"/>
          <p:cNvSpPr>
            <a:spLocks noGrp="1" noChangeArrowheads="1"/>
          </p:cNvSpPr>
          <p:nvPr>
            <p:ph type="title"/>
          </p:nvPr>
        </p:nvSpPr>
        <p:spPr/>
        <p:txBody>
          <a:bodyPr/>
          <a:lstStyle/>
          <a:p>
            <a:r>
              <a:rPr lang="en-US" altLang="en-US" dirty="0"/>
              <a:t>Clinical image</a:t>
            </a:r>
          </a:p>
        </p:txBody>
      </p:sp>
      <p:sp>
        <p:nvSpPr>
          <p:cNvPr id="13315" name="Rectangle 3"/>
          <p:cNvSpPr>
            <a:spLocks noGrp="1" noChangeArrowheads="1"/>
          </p:cNvSpPr>
          <p:nvPr>
            <p:ph type="body" sz="half" idx="4294967295"/>
          </p:nvPr>
        </p:nvSpPr>
        <p:spPr>
          <a:xfrm>
            <a:off x="0" y="2017713"/>
            <a:ext cx="3810000" cy="4114800"/>
          </a:xfrm>
        </p:spPr>
        <p:txBody>
          <a:bodyPr/>
          <a:lstStyle/>
          <a:p>
            <a:endParaRPr lang="sr-Cyrl-CS" altLang="en-US" sz="2800" dirty="0"/>
          </a:p>
          <a:p>
            <a:pPr>
              <a:buFont typeface="Wingdings" pitchFamily="2" charset="2"/>
              <a:buNone/>
            </a:pPr>
            <a:r>
              <a:rPr lang="sr-Cyrl-CS" altLang="en-US" sz="2800" dirty="0" smtClean="0"/>
              <a:t>   </a:t>
            </a:r>
            <a:endParaRPr lang="en-US" altLang="en-US" sz="2800" dirty="0"/>
          </a:p>
        </p:txBody>
      </p:sp>
      <p:pic>
        <p:nvPicPr>
          <p:cNvPr id="13322" name="Picture 10"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700808"/>
            <a:ext cx="3810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4767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sr-Cyrl-CS" altLang="en-US"/>
              <a:t> </a:t>
            </a:r>
            <a:r>
              <a:rPr lang="en-US" altLang="en-US"/>
              <a:t>Pityriasis rosea</a:t>
            </a:r>
          </a:p>
        </p:txBody>
      </p:sp>
      <p:sp>
        <p:nvSpPr>
          <p:cNvPr id="38915" name="Rectangle 3"/>
          <p:cNvSpPr>
            <a:spLocks noGrp="1" noChangeArrowheads="1"/>
          </p:cNvSpPr>
          <p:nvPr>
            <p:ph type="body" idx="1"/>
          </p:nvPr>
        </p:nvSpPr>
        <p:spPr/>
        <p:txBody>
          <a:bodyPr/>
          <a:lstStyle/>
          <a:p>
            <a:endParaRPr lang="sr-Cyrl-CS" altLang="en-US" dirty="0"/>
          </a:p>
          <a:p>
            <a:r>
              <a:rPr lang="en-US" altLang="en-US" dirty="0"/>
              <a:t>Unknown etiology (viruses?)</a:t>
            </a:r>
          </a:p>
          <a:p>
            <a:r>
              <a:rPr lang="en-US" altLang="en-US" dirty="0"/>
              <a:t>It can occur at any age</a:t>
            </a:r>
          </a:p>
          <a:p>
            <a:r>
              <a:rPr lang="en-US" altLang="en-US" dirty="0"/>
              <a:t>The course is acute or </a:t>
            </a:r>
            <a:r>
              <a:rPr lang="en-US" altLang="en-US" dirty="0" err="1"/>
              <a:t>subacute</a:t>
            </a:r>
            <a:endParaRPr lang="en-US" altLang="en-US" dirty="0"/>
          </a:p>
          <a:p>
            <a:endParaRPr lang="en-US" altLang="en-US" dirty="0"/>
          </a:p>
        </p:txBody>
      </p:sp>
    </p:spTree>
    <p:extLst>
      <p:ext uri="{BB962C8B-B14F-4D97-AF65-F5344CB8AC3E}">
        <p14:creationId xmlns:p14="http://schemas.microsoft.com/office/powerpoint/2010/main" val="172920873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Grp="1" noChangeArrowheads="1"/>
          </p:cNvSpPr>
          <p:nvPr>
            <p:ph type="title" sz="quarter"/>
          </p:nvPr>
        </p:nvSpPr>
        <p:spPr/>
        <p:txBody>
          <a:bodyPr/>
          <a:lstStyle/>
          <a:p>
            <a:r>
              <a:rPr lang="en-US" altLang="en-US" dirty="0" smtClean="0"/>
              <a:t>Clinical picture</a:t>
            </a:r>
            <a:endParaRPr lang="en-US" altLang="en-US" dirty="0"/>
          </a:p>
        </p:txBody>
      </p:sp>
      <p:sp>
        <p:nvSpPr>
          <p:cNvPr id="40965" name="Rectangle 5"/>
          <p:cNvSpPr>
            <a:spLocks noGrp="1" noChangeArrowheads="1"/>
          </p:cNvSpPr>
          <p:nvPr>
            <p:ph sz="quarter" idx="1"/>
          </p:nvPr>
        </p:nvSpPr>
        <p:spPr/>
        <p:txBody>
          <a:bodyPr/>
          <a:lstStyle/>
          <a:p>
            <a:endParaRPr lang="en-US" altLang="en-US" sz="2400"/>
          </a:p>
        </p:txBody>
      </p:sp>
      <p:sp>
        <p:nvSpPr>
          <p:cNvPr id="40966" name="Rectangle 6"/>
          <p:cNvSpPr>
            <a:spLocks noGrp="1" noChangeArrowheads="1"/>
          </p:cNvSpPr>
          <p:nvPr>
            <p:ph sz="quarter" idx="2"/>
          </p:nvPr>
        </p:nvSpPr>
        <p:spPr/>
        <p:txBody>
          <a:bodyPr/>
          <a:lstStyle/>
          <a:p>
            <a:endParaRPr lang="en-US" altLang="en-US" sz="2400"/>
          </a:p>
        </p:txBody>
      </p:sp>
      <p:sp>
        <p:nvSpPr>
          <p:cNvPr id="40967" name="Rectangle 7"/>
          <p:cNvSpPr>
            <a:spLocks noGrp="1" noChangeArrowheads="1"/>
          </p:cNvSpPr>
          <p:nvPr>
            <p:ph sz="quarter" idx="3"/>
          </p:nvPr>
        </p:nvSpPr>
        <p:spPr/>
        <p:txBody>
          <a:bodyPr/>
          <a:lstStyle/>
          <a:p>
            <a:endParaRPr lang="en-US" altLang="en-US" sz="2400"/>
          </a:p>
        </p:txBody>
      </p:sp>
      <p:sp>
        <p:nvSpPr>
          <p:cNvPr id="40968" name="Rectangle 8"/>
          <p:cNvSpPr>
            <a:spLocks noGrp="1" noChangeArrowheads="1"/>
          </p:cNvSpPr>
          <p:nvPr>
            <p:ph sz="quarter" idx="4"/>
          </p:nvPr>
        </p:nvSpPr>
        <p:spPr/>
        <p:txBody>
          <a:bodyPr/>
          <a:lstStyle/>
          <a:p>
            <a:endParaRPr lang="en-US" altLang="en-US" sz="2400"/>
          </a:p>
        </p:txBody>
      </p:sp>
      <p:sp>
        <p:nvSpPr>
          <p:cNvPr id="40970" name="AutoShape 10" descr="9k="/>
          <p:cNvSpPr>
            <a:spLocks noChangeAspect="1" noChangeArrowheads="1"/>
          </p:cNvSpPr>
          <p:nvPr/>
        </p:nvSpPr>
        <p:spPr bwMode="auto">
          <a:xfrm>
            <a:off x="155575" y="46038"/>
            <a:ext cx="2600325" cy="150495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72" name="AutoShape 12" descr="9k="/>
          <p:cNvSpPr>
            <a:spLocks noChangeAspect="1" noChangeArrowheads="1"/>
          </p:cNvSpPr>
          <p:nvPr/>
        </p:nvSpPr>
        <p:spPr bwMode="auto">
          <a:xfrm>
            <a:off x="155575" y="46038"/>
            <a:ext cx="2600325" cy="150495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40974" name="Picture 14" descr="M240164-Pityriais_rosea__close-up_of_a_single_lesion-SP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057400"/>
            <a:ext cx="325755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40976" name="Picture 16" descr="ANd9GcSH9xJNs33w3mU6b4irInJEsp8Q_GWu8D2hwJLJF3yWN6T2HZKs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057400"/>
            <a:ext cx="3048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40978" name="Picture 18" descr="ANd9GcSScHs4fXKoXxod2jujpMO_mG1kV_bPt300P_j-Vi7qE355KKe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4191000"/>
            <a:ext cx="2533650" cy="1800225"/>
          </a:xfrm>
          <a:prstGeom prst="rect">
            <a:avLst/>
          </a:prstGeom>
          <a:noFill/>
          <a:extLst>
            <a:ext uri="{909E8E84-426E-40DD-AFC4-6F175D3DCCD1}">
              <a14:hiddenFill xmlns:a14="http://schemas.microsoft.com/office/drawing/2010/main">
                <a:solidFill>
                  <a:srgbClr val="FFFFFF"/>
                </a:solidFill>
              </a14:hiddenFill>
            </a:ext>
          </a:extLst>
        </p:spPr>
      </p:pic>
      <p:pic>
        <p:nvPicPr>
          <p:cNvPr id="40980" name="Picture 20" descr="ANd9GcRRNDEYS5DT52hmS7PDX-x3Syv6G5oEQImyiDHLnTAD2SpU6c5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4038600"/>
            <a:ext cx="2695575"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74114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sr-Latn-RS" altLang="en-US" dirty="0" smtClean="0"/>
              <a:t>Differntial diagnosis</a:t>
            </a:r>
            <a:endParaRPr lang="en-US" altLang="en-US" dirty="0"/>
          </a:p>
        </p:txBody>
      </p:sp>
      <p:sp>
        <p:nvSpPr>
          <p:cNvPr id="43011" name="Rectangle 3"/>
          <p:cNvSpPr>
            <a:spLocks noGrp="1" noChangeArrowheads="1"/>
          </p:cNvSpPr>
          <p:nvPr>
            <p:ph type="body" idx="1"/>
          </p:nvPr>
        </p:nvSpPr>
        <p:spPr/>
        <p:txBody>
          <a:bodyPr/>
          <a:lstStyle/>
          <a:p>
            <a:r>
              <a:rPr lang="en-US" altLang="en-US" dirty="0" err="1"/>
              <a:t>Tinea</a:t>
            </a:r>
            <a:endParaRPr lang="en-US" altLang="en-US" dirty="0"/>
          </a:p>
          <a:p>
            <a:r>
              <a:rPr lang="en-US" altLang="en-US" dirty="0" err="1"/>
              <a:t>Seborrheic</a:t>
            </a:r>
            <a:r>
              <a:rPr lang="en-US" altLang="en-US" dirty="0"/>
              <a:t> dermatitis</a:t>
            </a:r>
          </a:p>
          <a:p>
            <a:r>
              <a:rPr lang="en-US" altLang="en-US" dirty="0"/>
              <a:t>Psoriasis</a:t>
            </a:r>
          </a:p>
          <a:p>
            <a:r>
              <a:rPr lang="en-US" altLang="en-US" dirty="0"/>
              <a:t>Nummular eczema</a:t>
            </a:r>
          </a:p>
          <a:p>
            <a:r>
              <a:rPr lang="en-US" altLang="en-US" dirty="0" err="1"/>
              <a:t>Syphilides</a:t>
            </a:r>
            <a:endParaRPr lang="en-US" altLang="en-US" dirty="0"/>
          </a:p>
          <a:p>
            <a:endParaRPr lang="en-US" altLang="en-US" dirty="0"/>
          </a:p>
          <a:p>
            <a:pPr>
              <a:buFont typeface="Wingdings" pitchFamily="2" charset="2"/>
              <a:buNone/>
            </a:pPr>
            <a:endParaRPr lang="en-US" altLang="en-US" dirty="0"/>
          </a:p>
        </p:txBody>
      </p:sp>
    </p:spTree>
    <p:extLst>
      <p:ext uri="{BB962C8B-B14F-4D97-AF65-F5344CB8AC3E}">
        <p14:creationId xmlns:p14="http://schemas.microsoft.com/office/powerpoint/2010/main" val="41306672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sr-Latn-RS" altLang="en-US" dirty="0" smtClean="0"/>
              <a:t>Therapy</a:t>
            </a:r>
            <a:endParaRPr lang="en-US" altLang="en-US" dirty="0"/>
          </a:p>
        </p:txBody>
      </p:sp>
      <p:sp>
        <p:nvSpPr>
          <p:cNvPr id="44035" name="Rectangle 3"/>
          <p:cNvSpPr>
            <a:spLocks noGrp="1" noChangeArrowheads="1"/>
          </p:cNvSpPr>
          <p:nvPr>
            <p:ph type="body" idx="1"/>
          </p:nvPr>
        </p:nvSpPr>
        <p:spPr/>
        <p:txBody>
          <a:bodyPr/>
          <a:lstStyle/>
          <a:p>
            <a:r>
              <a:rPr lang="en-US" altLang="en-US" dirty="0"/>
              <a:t>Avoid irritation</a:t>
            </a:r>
          </a:p>
          <a:p>
            <a:r>
              <a:rPr lang="en-US" altLang="en-US" dirty="0"/>
              <a:t>Emollients</a:t>
            </a:r>
          </a:p>
          <a:p>
            <a:r>
              <a:rPr lang="en-US" altLang="en-US" dirty="0"/>
              <a:t>General and local KS</a:t>
            </a:r>
          </a:p>
          <a:p>
            <a:r>
              <a:rPr lang="en-US" altLang="en-US" dirty="0"/>
              <a:t>Sedating antihistamines</a:t>
            </a:r>
          </a:p>
          <a:p>
            <a:pPr marL="114300" indent="0">
              <a:buNone/>
            </a:pPr>
            <a:endParaRPr lang="en-US" altLang="en-US" dirty="0"/>
          </a:p>
        </p:txBody>
      </p:sp>
    </p:spTree>
    <p:extLst>
      <p:ext uri="{BB962C8B-B14F-4D97-AF65-F5344CB8AC3E}">
        <p14:creationId xmlns:p14="http://schemas.microsoft.com/office/powerpoint/2010/main" val="368259823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err="1"/>
              <a:t>Erythroderma</a:t>
            </a:r>
            <a:endParaRPr lang="en-US" altLang="en-US" dirty="0"/>
          </a:p>
        </p:txBody>
      </p:sp>
      <p:sp>
        <p:nvSpPr>
          <p:cNvPr id="45059" name="Rectangle 3"/>
          <p:cNvSpPr>
            <a:spLocks noGrp="1" noChangeArrowheads="1"/>
          </p:cNvSpPr>
          <p:nvPr>
            <p:ph type="body" sz="half" idx="1"/>
          </p:nvPr>
        </p:nvSpPr>
        <p:spPr/>
        <p:txBody>
          <a:bodyPr/>
          <a:lstStyle/>
          <a:p>
            <a:r>
              <a:rPr lang="en-US" altLang="en-US" sz="2400" dirty="0"/>
              <a:t>The name indicates the clinical picture</a:t>
            </a:r>
          </a:p>
          <a:p>
            <a:r>
              <a:rPr lang="en-US" altLang="en-US" sz="2400" dirty="0"/>
              <a:t>Erythema affects at least 90% of the skin</a:t>
            </a:r>
          </a:p>
          <a:p>
            <a:r>
              <a:rPr lang="en-US" altLang="en-US" sz="2400" dirty="0"/>
              <a:t>Squamous: </a:t>
            </a:r>
            <a:r>
              <a:rPr lang="en-US" altLang="en-US" sz="2400" dirty="0" err="1"/>
              <a:t>pityriaziform</a:t>
            </a:r>
            <a:r>
              <a:rPr lang="en-US" altLang="en-US" sz="2400" dirty="0"/>
              <a:t>, </a:t>
            </a:r>
            <a:r>
              <a:rPr lang="en-US" altLang="en-US" sz="2400" dirty="0" err="1"/>
              <a:t>psoriasiform</a:t>
            </a:r>
            <a:r>
              <a:rPr lang="en-US" altLang="en-US" sz="2400" dirty="0"/>
              <a:t>, </a:t>
            </a:r>
            <a:r>
              <a:rPr lang="en-US" altLang="en-US" sz="2400" dirty="0" err="1"/>
              <a:t>lamellous</a:t>
            </a:r>
            <a:endParaRPr lang="en-US" altLang="en-US" sz="2400" dirty="0"/>
          </a:p>
          <a:p>
            <a:r>
              <a:rPr lang="en-US" altLang="en-US" sz="2400" dirty="0"/>
              <a:t>Pruritus</a:t>
            </a:r>
          </a:p>
          <a:p>
            <a:r>
              <a:rPr lang="en-US" altLang="en-US" sz="2400" dirty="0"/>
              <a:t>Disturbance of the general condition</a:t>
            </a:r>
          </a:p>
          <a:p>
            <a:endParaRPr lang="en-US" altLang="en-US" sz="2400" dirty="0"/>
          </a:p>
        </p:txBody>
      </p:sp>
      <p:sp>
        <p:nvSpPr>
          <p:cNvPr id="45060" name="Rectangle 4"/>
          <p:cNvSpPr>
            <a:spLocks noGrp="1" noChangeArrowheads="1"/>
          </p:cNvSpPr>
          <p:nvPr>
            <p:ph sz="half" idx="2"/>
          </p:nvPr>
        </p:nvSpPr>
        <p:spPr/>
        <p:txBody>
          <a:bodyPr/>
          <a:lstStyle/>
          <a:p>
            <a:endParaRPr lang="en-US" altLang="en-US" sz="2400"/>
          </a:p>
        </p:txBody>
      </p:sp>
      <p:pic>
        <p:nvPicPr>
          <p:cNvPr id="45062" name="Picture 6" descr="ANd9GcRZpsOyccc6j3G9GBthrjAM5o18CJrOb2KUgsnQYzFMwvUn01C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209800"/>
            <a:ext cx="36576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0069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41" name="Rectangle 13"/>
          <p:cNvSpPr>
            <a:spLocks noGrp="1" noChangeArrowheads="1"/>
          </p:cNvSpPr>
          <p:nvPr>
            <p:ph type="title"/>
          </p:nvPr>
        </p:nvSpPr>
        <p:spPr/>
        <p:txBody>
          <a:bodyPr/>
          <a:lstStyle/>
          <a:p>
            <a:r>
              <a:rPr lang="sr-Latn-RS" altLang="en-US" dirty="0" smtClean="0"/>
              <a:t>Clinical picture</a:t>
            </a:r>
            <a:endParaRPr lang="en-US" altLang="en-US" dirty="0"/>
          </a:p>
        </p:txBody>
      </p:sp>
      <p:sp>
        <p:nvSpPr>
          <p:cNvPr id="48142" name="Rectangle 14"/>
          <p:cNvSpPr>
            <a:spLocks noGrp="1" noChangeArrowheads="1"/>
          </p:cNvSpPr>
          <p:nvPr>
            <p:ph sz="half" idx="1"/>
          </p:nvPr>
        </p:nvSpPr>
        <p:spPr/>
        <p:txBody>
          <a:bodyPr/>
          <a:lstStyle/>
          <a:p>
            <a:endParaRPr lang="en-US" altLang="en-US"/>
          </a:p>
        </p:txBody>
      </p:sp>
      <p:sp>
        <p:nvSpPr>
          <p:cNvPr id="48143" name="Rectangle 15"/>
          <p:cNvSpPr>
            <a:spLocks noGrp="1" noChangeArrowheads="1"/>
          </p:cNvSpPr>
          <p:nvPr>
            <p:ph sz="half" idx="2"/>
          </p:nvPr>
        </p:nvSpPr>
        <p:spPr/>
        <p:txBody>
          <a:bodyPr/>
          <a:lstStyle/>
          <a:p>
            <a:endParaRPr lang="en-US" altLang="en-US"/>
          </a:p>
        </p:txBody>
      </p:sp>
      <p:pic>
        <p:nvPicPr>
          <p:cNvPr id="48138" name="Picture 10" descr="red-peeling-sk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12776"/>
            <a:ext cx="3810000" cy="4191000"/>
          </a:xfrm>
          <a:prstGeom prst="rect">
            <a:avLst/>
          </a:prstGeom>
          <a:noFill/>
          <a:extLst>
            <a:ext uri="{909E8E84-426E-40DD-AFC4-6F175D3DCCD1}">
              <a14:hiddenFill xmlns:a14="http://schemas.microsoft.com/office/drawing/2010/main">
                <a:solidFill>
                  <a:srgbClr val="FFFFFF"/>
                </a:solidFill>
              </a14:hiddenFill>
            </a:ext>
          </a:extLst>
        </p:spPr>
      </p:pic>
      <p:pic>
        <p:nvPicPr>
          <p:cNvPr id="48145" name="Picture 17" descr="loadBin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484784"/>
            <a:ext cx="3810000"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81505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sr-Latn-RS" altLang="en-US" dirty="0" smtClean="0"/>
              <a:t>Etiology</a:t>
            </a:r>
            <a:endParaRPr lang="en-US" altLang="en-US" dirty="0"/>
          </a:p>
        </p:txBody>
      </p:sp>
      <p:sp>
        <p:nvSpPr>
          <p:cNvPr id="51204" name="Rectangle 4"/>
          <p:cNvSpPr>
            <a:spLocks noGrp="1" noChangeArrowheads="1"/>
          </p:cNvSpPr>
          <p:nvPr>
            <p:ph type="body" sz="half" idx="1"/>
          </p:nvPr>
        </p:nvSpPr>
        <p:spPr/>
        <p:txBody>
          <a:bodyPr/>
          <a:lstStyle/>
          <a:p>
            <a:r>
              <a:rPr lang="en-US" altLang="en-US" dirty="0"/>
              <a:t>Adults:</a:t>
            </a:r>
          </a:p>
          <a:p>
            <a:r>
              <a:rPr lang="en-US" altLang="en-US" dirty="0"/>
              <a:t>- Psoriasis,</a:t>
            </a:r>
          </a:p>
          <a:p>
            <a:r>
              <a:rPr lang="en-US" altLang="en-US" dirty="0"/>
              <a:t>- Lichen, eczema,</a:t>
            </a:r>
          </a:p>
          <a:p>
            <a:r>
              <a:rPr lang="en-US" altLang="en-US" dirty="0"/>
              <a:t>- </a:t>
            </a:r>
            <a:r>
              <a:rPr lang="en-US" altLang="en-US" dirty="0" err="1"/>
              <a:t>Hematodermia</a:t>
            </a:r>
            <a:endParaRPr lang="en-US" altLang="en-US" dirty="0"/>
          </a:p>
          <a:p>
            <a:r>
              <a:rPr lang="en-US" altLang="en-US" dirty="0"/>
              <a:t>- Pemphigus</a:t>
            </a:r>
          </a:p>
          <a:p>
            <a:r>
              <a:rPr lang="en-US" altLang="en-US" dirty="0"/>
              <a:t>- Medicines</a:t>
            </a:r>
          </a:p>
          <a:p>
            <a:r>
              <a:rPr lang="en-US" altLang="en-US" dirty="0"/>
              <a:t>- Unknown </a:t>
            </a:r>
            <a:r>
              <a:rPr lang="en-US" altLang="en-US" dirty="0" err="1"/>
              <a:t>caus</a:t>
            </a:r>
            <a:endParaRPr lang="en-US" altLang="en-US" dirty="0"/>
          </a:p>
        </p:txBody>
      </p:sp>
      <p:sp>
        <p:nvSpPr>
          <p:cNvPr id="51205" name="Rectangle 5"/>
          <p:cNvSpPr>
            <a:spLocks noGrp="1" noChangeArrowheads="1"/>
          </p:cNvSpPr>
          <p:nvPr>
            <p:ph type="body" sz="half" idx="2"/>
          </p:nvPr>
        </p:nvSpPr>
        <p:spPr/>
        <p:txBody>
          <a:bodyPr/>
          <a:lstStyle/>
          <a:p>
            <a:r>
              <a:rPr lang="en-US" altLang="en-US" dirty="0"/>
              <a:t>Children:</a:t>
            </a:r>
          </a:p>
          <a:p>
            <a:r>
              <a:rPr lang="en-US" altLang="en-US" dirty="0"/>
              <a:t>-</a:t>
            </a:r>
            <a:r>
              <a:rPr lang="en-US" altLang="en-US" dirty="0" err="1"/>
              <a:t>Seborrhoeic</a:t>
            </a:r>
            <a:endParaRPr lang="en-US" altLang="en-US" dirty="0"/>
          </a:p>
          <a:p>
            <a:r>
              <a:rPr lang="en-US" altLang="en-US" dirty="0"/>
              <a:t>-Atopic</a:t>
            </a:r>
          </a:p>
          <a:p>
            <a:r>
              <a:rPr lang="en-US" altLang="en-US" dirty="0"/>
              <a:t>- </a:t>
            </a:r>
            <a:r>
              <a:rPr lang="en-US" altLang="en-US" dirty="0" err="1"/>
              <a:t>Ichthyosis</a:t>
            </a:r>
            <a:r>
              <a:rPr lang="en-US" altLang="en-US" dirty="0"/>
              <a:t> </a:t>
            </a:r>
            <a:r>
              <a:rPr lang="en-US" altLang="en-US" dirty="0" err="1"/>
              <a:t>congenita</a:t>
            </a:r>
            <a:endParaRPr lang="en-US" altLang="en-US" dirty="0"/>
          </a:p>
          <a:p>
            <a:r>
              <a:rPr lang="en-US" altLang="en-US" dirty="0"/>
              <a:t>-SSSS</a:t>
            </a:r>
          </a:p>
          <a:p>
            <a:r>
              <a:rPr lang="en-US" altLang="en-US" dirty="0"/>
              <a:t>- Causes of </a:t>
            </a:r>
            <a:r>
              <a:rPr lang="en-US" altLang="en-US" dirty="0" err="1"/>
              <a:t>erythroderma</a:t>
            </a:r>
            <a:r>
              <a:rPr lang="en-US" altLang="en-US" dirty="0"/>
              <a:t> in adults</a:t>
            </a:r>
          </a:p>
        </p:txBody>
      </p:sp>
    </p:spTree>
    <p:extLst>
      <p:ext uri="{BB962C8B-B14F-4D97-AF65-F5344CB8AC3E}">
        <p14:creationId xmlns:p14="http://schemas.microsoft.com/office/powerpoint/2010/main" val="289591243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sr-Latn-RS" altLang="en-US" dirty="0" smtClean="0"/>
              <a:t>Therapy</a:t>
            </a:r>
            <a:endParaRPr lang="en-US" altLang="en-US" dirty="0"/>
          </a:p>
        </p:txBody>
      </p:sp>
      <p:sp>
        <p:nvSpPr>
          <p:cNvPr id="53251" name="Rectangle 3"/>
          <p:cNvSpPr>
            <a:spLocks noGrp="1" noChangeArrowheads="1"/>
          </p:cNvSpPr>
          <p:nvPr>
            <p:ph type="body" idx="1"/>
          </p:nvPr>
        </p:nvSpPr>
        <p:spPr/>
        <p:txBody>
          <a:bodyPr/>
          <a:lstStyle/>
          <a:p>
            <a:r>
              <a:rPr lang="en-US" altLang="en-US" dirty="0"/>
              <a:t>Find, remove or treat the cause</a:t>
            </a:r>
          </a:p>
          <a:p>
            <a:r>
              <a:rPr lang="en-US" altLang="en-US" dirty="0"/>
              <a:t>Topical: emollients, KS</a:t>
            </a:r>
          </a:p>
          <a:p>
            <a:r>
              <a:rPr lang="en-US" altLang="en-US" dirty="0"/>
              <a:t>General: AB, KS, methotrexate, </a:t>
            </a:r>
            <a:r>
              <a:rPr lang="en-US" altLang="en-US" dirty="0" err="1"/>
              <a:t>retinoids</a:t>
            </a:r>
            <a:r>
              <a:rPr lang="en-US" altLang="en-US" dirty="0"/>
              <a:t>, cyclosporine A</a:t>
            </a:r>
          </a:p>
          <a:p>
            <a:endParaRPr lang="en-US" altLang="en-US" dirty="0"/>
          </a:p>
          <a:p>
            <a:pPr marL="114300" indent="0">
              <a:buNone/>
            </a:pPr>
            <a:endParaRPr lang="sr-Cyrl-CS" altLang="en-US" dirty="0"/>
          </a:p>
          <a:p>
            <a:pPr>
              <a:buFont typeface="Wingdings" pitchFamily="2" charset="2"/>
              <a:buNone/>
            </a:pPr>
            <a:endParaRPr lang="en-US" altLang="en-US" dirty="0"/>
          </a:p>
        </p:txBody>
      </p:sp>
    </p:spTree>
    <p:extLst>
      <p:ext uri="{BB962C8B-B14F-4D97-AF65-F5344CB8AC3E}">
        <p14:creationId xmlns:p14="http://schemas.microsoft.com/office/powerpoint/2010/main" val="1415978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Clinical image</a:t>
            </a:r>
          </a:p>
        </p:txBody>
      </p:sp>
      <p:pic>
        <p:nvPicPr>
          <p:cNvPr id="15367" name="Picture 7"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700808"/>
            <a:ext cx="38100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797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Clinical image</a:t>
            </a:r>
          </a:p>
        </p:txBody>
      </p:sp>
      <p:sp>
        <p:nvSpPr>
          <p:cNvPr id="2" name="Text Placeholder 1"/>
          <p:cNvSpPr>
            <a:spLocks noGrp="1"/>
          </p:cNvSpPr>
          <p:nvPr>
            <p:ph type="body" idx="1"/>
          </p:nvPr>
        </p:nvSpPr>
        <p:spPr>
          <a:xfrm>
            <a:off x="457200" y="1772815"/>
            <a:ext cx="3657600" cy="402059"/>
          </a:xfrm>
        </p:spPr>
        <p:txBody>
          <a:bodyPr/>
          <a:lstStyle/>
          <a:p>
            <a:r>
              <a:rPr lang="en-US" dirty="0"/>
              <a:t>Chronic ACD </a:t>
            </a:r>
          </a:p>
        </p:txBody>
      </p:sp>
      <p:sp>
        <p:nvSpPr>
          <p:cNvPr id="3" name="Content Placeholder 2"/>
          <p:cNvSpPr>
            <a:spLocks noGrp="1"/>
          </p:cNvSpPr>
          <p:nvPr>
            <p:ph sz="half" idx="2"/>
          </p:nvPr>
        </p:nvSpPr>
        <p:spPr/>
        <p:txBody>
          <a:bodyPr/>
          <a:lstStyle/>
          <a:p>
            <a:r>
              <a:rPr lang="en-US" dirty="0"/>
              <a:t>Chronic ACD more commonly presents with </a:t>
            </a:r>
            <a:r>
              <a:rPr lang="en-US" dirty="0" err="1"/>
              <a:t>lichenification</a:t>
            </a:r>
            <a:r>
              <a:rPr lang="en-US" dirty="0"/>
              <a:t>, fissuring, and scale</a:t>
            </a:r>
          </a:p>
        </p:txBody>
      </p:sp>
      <p:sp>
        <p:nvSpPr>
          <p:cNvPr id="4" name="Text Placeholder 3"/>
          <p:cNvSpPr>
            <a:spLocks noGrp="1"/>
          </p:cNvSpPr>
          <p:nvPr>
            <p:ph type="body" sz="quarter" idx="3"/>
          </p:nvPr>
        </p:nvSpPr>
        <p:spPr/>
        <p:txBody>
          <a:bodyPr/>
          <a:lstStyle/>
          <a:p>
            <a:endParaRPr lang="en-US"/>
          </a:p>
        </p:txBody>
      </p:sp>
      <p:sp>
        <p:nvSpPr>
          <p:cNvPr id="5" name="Content Placeholder 4"/>
          <p:cNvSpPr>
            <a:spLocks noGrp="1"/>
          </p:cNvSpPr>
          <p:nvPr>
            <p:ph sz="quarter" idx="4"/>
          </p:nvPr>
        </p:nvSpPr>
        <p:spPr/>
        <p:txBody>
          <a:bodyPr/>
          <a:lstStyle/>
          <a:p>
            <a:endParaRPr lang="en-US"/>
          </a:p>
        </p:txBody>
      </p:sp>
      <p:pic>
        <p:nvPicPr>
          <p:cNvPr id="17414" name="Picture 6" descr="Allergic Contact Dermati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556792"/>
            <a:ext cx="38100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7303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238</TotalTime>
  <Words>1729</Words>
  <Application>Microsoft Office PowerPoint</Application>
  <PresentationFormat>On-screen Show (4:3)</PresentationFormat>
  <Paragraphs>314</Paragraphs>
  <Slides>77</Slides>
  <Notes>0</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Adjacency</vt:lpstr>
      <vt:lpstr>Eczema</vt:lpstr>
      <vt:lpstr>PowerPoint Presentation</vt:lpstr>
      <vt:lpstr> Dermatitis e contactu allergica </vt:lpstr>
      <vt:lpstr>Etyopathogenesis</vt:lpstr>
      <vt:lpstr>Clinical image</vt:lpstr>
      <vt:lpstr>Clinical image</vt:lpstr>
      <vt:lpstr>Clinical image</vt:lpstr>
      <vt:lpstr>Clinical image</vt:lpstr>
      <vt:lpstr>Clinical image</vt:lpstr>
      <vt:lpstr>Clinical image</vt:lpstr>
      <vt:lpstr>Prognosis</vt:lpstr>
      <vt:lpstr>Pathohistology</vt:lpstr>
      <vt:lpstr>Diagnosis</vt:lpstr>
      <vt:lpstr>Differential Diagnosis</vt:lpstr>
      <vt:lpstr>Treatment</vt:lpstr>
      <vt:lpstr>As an example of ACD</vt:lpstr>
      <vt:lpstr>As an example of ACD</vt:lpstr>
      <vt:lpstr>Dermatitis e contactu irritativa</vt:lpstr>
      <vt:lpstr>Clinical image </vt:lpstr>
      <vt:lpstr>Clinical image </vt:lpstr>
      <vt:lpstr>Diagnosis</vt:lpstr>
      <vt:lpstr>Differential Diagnosis</vt:lpstr>
      <vt:lpstr>Treatment</vt:lpstr>
      <vt:lpstr>Dermatitis atopica</vt:lpstr>
      <vt:lpstr>Etiopathogenesis</vt:lpstr>
      <vt:lpstr>Etiopathogenesis</vt:lpstr>
      <vt:lpstr>Clinical picture</vt:lpstr>
      <vt:lpstr>Clinical picture</vt:lpstr>
      <vt:lpstr>Clinical picture</vt:lpstr>
      <vt:lpstr>Clinical picture</vt:lpstr>
      <vt:lpstr>Clinical picture</vt:lpstr>
      <vt:lpstr>Clinical picture</vt:lpstr>
      <vt:lpstr>Clinical picture</vt:lpstr>
      <vt:lpstr>Complications</vt:lpstr>
      <vt:lpstr>Laboratory</vt:lpstr>
      <vt:lpstr>Differential diagnosis</vt:lpstr>
      <vt:lpstr>Diagnose</vt:lpstr>
      <vt:lpstr>Diagnose</vt:lpstr>
      <vt:lpstr>Diagnose</vt:lpstr>
      <vt:lpstr>Diagnose</vt:lpstr>
      <vt:lpstr>Therapy</vt:lpstr>
      <vt:lpstr>Еczema dyshidroticum</vt:lpstr>
      <vt:lpstr>Еczema dyshidroticum</vt:lpstr>
      <vt:lpstr>Dermatitis coccica </vt:lpstr>
      <vt:lpstr>Dermatitis coccica</vt:lpstr>
      <vt:lpstr>Eczema nummulare</vt:lpstr>
      <vt:lpstr> Eczema nummulare</vt:lpstr>
      <vt:lpstr>Erythemosquamous dermatoses</vt:lpstr>
      <vt:lpstr>Psoriasis</vt:lpstr>
      <vt:lpstr>Psoriasis</vt:lpstr>
      <vt:lpstr>Psoriasis</vt:lpstr>
      <vt:lpstr>Etiology</vt:lpstr>
      <vt:lpstr>PowerPoint Presentation</vt:lpstr>
      <vt:lpstr> Clinical types of psoriasis </vt:lpstr>
      <vt:lpstr> Clinical types of psoriasis </vt:lpstr>
      <vt:lpstr>Clinical types of psoriasis </vt:lpstr>
      <vt:lpstr>Localization</vt:lpstr>
      <vt:lpstr>Clinical picture of psoriasis</vt:lpstr>
      <vt:lpstr>Atypical clinical picture</vt:lpstr>
      <vt:lpstr>Psoriatic arthritis</vt:lpstr>
      <vt:lpstr>Phenomena of psoriasis </vt:lpstr>
      <vt:lpstr> Phenomena of psoriasis </vt:lpstr>
      <vt:lpstr>Differential diagnosis</vt:lpstr>
      <vt:lpstr>Therapy</vt:lpstr>
      <vt:lpstr>Dermatitis seborrhoica</vt:lpstr>
      <vt:lpstr>Clinical picture</vt:lpstr>
      <vt:lpstr>Complications</vt:lpstr>
      <vt:lpstr>Differential diagnosis</vt:lpstr>
      <vt:lpstr>Therapy</vt:lpstr>
      <vt:lpstr> Pityriasis rosea</vt:lpstr>
      <vt:lpstr>Clinical picture</vt:lpstr>
      <vt:lpstr>Differntial diagnosis</vt:lpstr>
      <vt:lpstr>Therapy</vt:lpstr>
      <vt:lpstr>Erythroderma</vt:lpstr>
      <vt:lpstr>Clinical picture</vt:lpstr>
      <vt:lpstr>Etiology</vt:lpstr>
      <vt:lpstr>Therapy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Urticaria</dc:title>
  <dc:creator>Win7</dc:creator>
  <cp:lastModifiedBy>korisnik</cp:lastModifiedBy>
  <cp:revision>33</cp:revision>
  <dcterms:created xsi:type="dcterms:W3CDTF">2013-09-24T14:52:39Z</dcterms:created>
  <dcterms:modified xsi:type="dcterms:W3CDTF">2023-08-29T10:01:43Z</dcterms:modified>
</cp:coreProperties>
</file>